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2" r:id="rId13"/>
    <p:sldId id="271" r:id="rId14"/>
    <p:sldId id="270" r:id="rId15"/>
    <p:sldId id="264" r:id="rId16"/>
    <p:sldId id="265" r:id="rId17"/>
    <p:sldId id="266" r:id="rId18"/>
    <p:sldId id="267" r:id="rId19"/>
    <p:sldId id="268" r:id="rId20"/>
    <p:sldId id="269"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entury Gothic" panose="020B0502020202020204" pitchFamily="34" charset="0"/>
      <p:regular r:id="rId27"/>
      <p:bold r:id="rId28"/>
      <p:italic r:id="rId29"/>
      <p:boldItalic r:id="rId30"/>
    </p:embeddedFont>
  </p:embeddedFontLst>
  <p:custDataLst>
    <p:tags r:id="rId31"/>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5D0551-287A-4834-9275-216CDEB3C67C}" v="31" dt="2022-04-16T16:37:30.928"/>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9" d="100"/>
          <a:sy n="149" d="100"/>
        </p:scale>
        <p:origin x="240" y="12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customschemas.google.com/relationships/presentationmetadata" Target="metadata"/><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S. Gollnick" userId="0be5065448fb45d3" providerId="LiveId" clId="{4C5D0551-287A-4834-9275-216CDEB3C67C}"/>
    <pc:docChg chg="undo custSel modSld">
      <pc:chgData name="C.S. Gollnick" userId="0be5065448fb45d3" providerId="LiveId" clId="{4C5D0551-287A-4834-9275-216CDEB3C67C}" dt="2022-04-16T16:37:30.928" v="56"/>
      <pc:docMkLst>
        <pc:docMk/>
      </pc:docMkLst>
      <pc:sldChg chg="addSp modSp modNotesTx">
        <pc:chgData name="C.S. Gollnick" userId="0be5065448fb45d3" providerId="LiveId" clId="{4C5D0551-287A-4834-9275-216CDEB3C67C}" dt="2022-04-16T16:15:24.195" v="27"/>
        <pc:sldMkLst>
          <pc:docMk/>
          <pc:sldMk cId="0" sldId="256"/>
        </pc:sldMkLst>
        <pc:picChg chg="add mod">
          <ac:chgData name="C.S. Gollnick" userId="0be5065448fb45d3" providerId="LiveId" clId="{4C5D0551-287A-4834-9275-216CDEB3C67C}" dt="2022-04-16T16:15:24.195" v="27"/>
          <ac:picMkLst>
            <pc:docMk/>
            <pc:sldMk cId="0" sldId="256"/>
            <ac:picMk id="2" creationId="{2DE9DF10-8A86-47D6-9B5D-CD8C31B85015}"/>
          </ac:picMkLst>
        </pc:picChg>
      </pc:sldChg>
      <pc:sldChg chg="addSp modSp modNotesTx">
        <pc:chgData name="C.S. Gollnick" userId="0be5065448fb45d3" providerId="LiveId" clId="{4C5D0551-287A-4834-9275-216CDEB3C67C}" dt="2022-04-16T16:16:37.162" v="28"/>
        <pc:sldMkLst>
          <pc:docMk/>
          <pc:sldMk cId="0" sldId="257"/>
        </pc:sldMkLst>
        <pc:picChg chg="add mod">
          <ac:chgData name="C.S. Gollnick" userId="0be5065448fb45d3" providerId="LiveId" clId="{4C5D0551-287A-4834-9275-216CDEB3C67C}" dt="2022-04-16T16:16:37.162" v="28"/>
          <ac:picMkLst>
            <pc:docMk/>
            <pc:sldMk cId="0" sldId="257"/>
            <ac:picMk id="2" creationId="{413A1925-6504-4505-901D-0B45B7679EA8}"/>
          </ac:picMkLst>
        </pc:picChg>
      </pc:sldChg>
      <pc:sldChg chg="addSp modSp modNotesTx">
        <pc:chgData name="C.S. Gollnick" userId="0be5065448fb45d3" providerId="LiveId" clId="{4C5D0551-287A-4834-9275-216CDEB3C67C}" dt="2022-04-16T16:20:51.498" v="29"/>
        <pc:sldMkLst>
          <pc:docMk/>
          <pc:sldMk cId="0" sldId="258"/>
        </pc:sldMkLst>
        <pc:picChg chg="add mod">
          <ac:chgData name="C.S. Gollnick" userId="0be5065448fb45d3" providerId="LiveId" clId="{4C5D0551-287A-4834-9275-216CDEB3C67C}" dt="2022-04-16T16:20:51.498" v="29"/>
          <ac:picMkLst>
            <pc:docMk/>
            <pc:sldMk cId="0" sldId="258"/>
            <ac:picMk id="2" creationId="{0F32C578-8666-4827-A096-5D38F2A46305}"/>
          </ac:picMkLst>
        </pc:picChg>
      </pc:sldChg>
      <pc:sldChg chg="addSp modSp modNotesTx">
        <pc:chgData name="C.S. Gollnick" userId="0be5065448fb45d3" providerId="LiveId" clId="{4C5D0551-287A-4834-9275-216CDEB3C67C}" dt="2022-04-16T16:20:51.498" v="29"/>
        <pc:sldMkLst>
          <pc:docMk/>
          <pc:sldMk cId="0" sldId="259"/>
        </pc:sldMkLst>
        <pc:picChg chg="add mod">
          <ac:chgData name="C.S. Gollnick" userId="0be5065448fb45d3" providerId="LiveId" clId="{4C5D0551-287A-4834-9275-216CDEB3C67C}" dt="2022-04-16T16:20:51.498" v="29"/>
          <ac:picMkLst>
            <pc:docMk/>
            <pc:sldMk cId="0" sldId="259"/>
            <ac:picMk id="4" creationId="{B0A39695-1B12-4EDE-A846-638E6FC6D487}"/>
          </ac:picMkLst>
        </pc:picChg>
      </pc:sldChg>
      <pc:sldChg chg="addSp modSp modNotesTx">
        <pc:chgData name="C.S. Gollnick" userId="0be5065448fb45d3" providerId="LiveId" clId="{4C5D0551-287A-4834-9275-216CDEB3C67C}" dt="2022-04-16T16:20:51.498" v="29"/>
        <pc:sldMkLst>
          <pc:docMk/>
          <pc:sldMk cId="0" sldId="260"/>
        </pc:sldMkLst>
        <pc:picChg chg="add mod">
          <ac:chgData name="C.S. Gollnick" userId="0be5065448fb45d3" providerId="LiveId" clId="{4C5D0551-287A-4834-9275-216CDEB3C67C}" dt="2022-04-16T16:20:51.498" v="29"/>
          <ac:picMkLst>
            <pc:docMk/>
            <pc:sldMk cId="0" sldId="260"/>
            <ac:picMk id="2" creationId="{7BBCD4A1-FBFA-4DF1-B0B9-54E4D4FBA36E}"/>
          </ac:picMkLst>
        </pc:picChg>
      </pc:sldChg>
      <pc:sldChg chg="addSp delSp modSp modTransition modAnim modNotesTx">
        <pc:chgData name="C.S. Gollnick" userId="0be5065448fb45d3" providerId="LiveId" clId="{4C5D0551-287A-4834-9275-216CDEB3C67C}" dt="2022-04-16T16:23:12.715" v="33"/>
        <pc:sldMkLst>
          <pc:docMk/>
          <pc:sldMk cId="0" sldId="261"/>
        </pc:sldMkLst>
        <pc:picChg chg="add del mod">
          <ac:chgData name="C.S. Gollnick" userId="0be5065448fb45d3" providerId="LiveId" clId="{4C5D0551-287A-4834-9275-216CDEB3C67C}" dt="2022-04-16T16:21:23.212" v="30"/>
          <ac:picMkLst>
            <pc:docMk/>
            <pc:sldMk cId="0" sldId="261"/>
            <ac:picMk id="2" creationId="{7D7974DC-4EBB-4DF6-B9B6-4AB41B45E6B0}"/>
          </ac:picMkLst>
        </pc:picChg>
        <pc:picChg chg="add del mod">
          <ac:chgData name="C.S. Gollnick" userId="0be5065448fb45d3" providerId="LiveId" clId="{4C5D0551-287A-4834-9275-216CDEB3C67C}" dt="2022-04-16T16:22:13.492" v="32"/>
          <ac:picMkLst>
            <pc:docMk/>
            <pc:sldMk cId="0" sldId="261"/>
            <ac:picMk id="3" creationId="{E2C812CE-C4D3-4A74-81DD-8ED0C3EF34F1}"/>
          </ac:picMkLst>
        </pc:picChg>
        <pc:picChg chg="add mod">
          <ac:chgData name="C.S. Gollnick" userId="0be5065448fb45d3" providerId="LiveId" clId="{4C5D0551-287A-4834-9275-216CDEB3C67C}" dt="2022-04-16T16:23:12.715" v="33"/>
          <ac:picMkLst>
            <pc:docMk/>
            <pc:sldMk cId="0" sldId="261"/>
            <ac:picMk id="4" creationId="{72C28072-5B0B-4971-B6F1-3FB97FA1D38A}"/>
          </ac:picMkLst>
        </pc:picChg>
      </pc:sldChg>
      <pc:sldChg chg="addSp delSp modSp modTransition modAnim modNotesTx">
        <pc:chgData name="C.S. Gollnick" userId="0be5065448fb45d3" providerId="LiveId" clId="{4C5D0551-287A-4834-9275-216CDEB3C67C}" dt="2022-04-16T16:24:34.960" v="36"/>
        <pc:sldMkLst>
          <pc:docMk/>
          <pc:sldMk cId="0" sldId="262"/>
        </pc:sldMkLst>
        <pc:picChg chg="add del mod">
          <ac:chgData name="C.S. Gollnick" userId="0be5065448fb45d3" providerId="LiveId" clId="{4C5D0551-287A-4834-9275-216CDEB3C67C}" dt="2022-04-16T16:23:36.203" v="35"/>
          <ac:picMkLst>
            <pc:docMk/>
            <pc:sldMk cId="0" sldId="262"/>
            <ac:picMk id="2" creationId="{6B2A222D-DDAF-433A-8D30-FE90BD35A228}"/>
          </ac:picMkLst>
        </pc:picChg>
        <pc:picChg chg="add mod">
          <ac:chgData name="C.S. Gollnick" userId="0be5065448fb45d3" providerId="LiveId" clId="{4C5D0551-287A-4834-9275-216CDEB3C67C}" dt="2022-04-16T16:24:34.960" v="36"/>
          <ac:picMkLst>
            <pc:docMk/>
            <pc:sldMk cId="0" sldId="262"/>
            <ac:picMk id="3" creationId="{8A3E38DF-8A1F-43AF-B1E7-BC70F6F83225}"/>
          </ac:picMkLst>
        </pc:picChg>
      </pc:sldChg>
      <pc:sldChg chg="addSp modSp modNotesTx">
        <pc:chgData name="C.S. Gollnick" userId="0be5065448fb45d3" providerId="LiveId" clId="{4C5D0551-287A-4834-9275-216CDEB3C67C}" dt="2022-04-16T16:25:55.957" v="37"/>
        <pc:sldMkLst>
          <pc:docMk/>
          <pc:sldMk cId="0" sldId="263"/>
        </pc:sldMkLst>
        <pc:picChg chg="add mod">
          <ac:chgData name="C.S. Gollnick" userId="0be5065448fb45d3" providerId="LiveId" clId="{4C5D0551-287A-4834-9275-216CDEB3C67C}" dt="2022-04-16T16:25:55.957" v="37"/>
          <ac:picMkLst>
            <pc:docMk/>
            <pc:sldMk cId="0" sldId="263"/>
            <ac:picMk id="2" creationId="{6A428C37-176E-4EB2-90D8-22834B1A07E7}"/>
          </ac:picMkLst>
        </pc:picChg>
      </pc:sldChg>
      <pc:sldChg chg="addSp modSp modNotesTx">
        <pc:chgData name="C.S. Gollnick" userId="0be5065448fb45d3" providerId="LiveId" clId="{4C5D0551-287A-4834-9275-216CDEB3C67C}" dt="2022-04-16T16:29:33.217" v="40"/>
        <pc:sldMkLst>
          <pc:docMk/>
          <pc:sldMk cId="0" sldId="264"/>
        </pc:sldMkLst>
        <pc:picChg chg="add mod">
          <ac:chgData name="C.S. Gollnick" userId="0be5065448fb45d3" providerId="LiveId" clId="{4C5D0551-287A-4834-9275-216CDEB3C67C}" dt="2022-04-16T16:29:33.217" v="40"/>
          <ac:picMkLst>
            <pc:docMk/>
            <pc:sldMk cId="0" sldId="264"/>
            <ac:picMk id="2" creationId="{B03D320C-8F22-42F2-9DAC-458A9B946155}"/>
          </ac:picMkLst>
        </pc:picChg>
      </pc:sldChg>
      <pc:sldChg chg="addSp modSp modNotesTx">
        <pc:chgData name="C.S. Gollnick" userId="0be5065448fb45d3" providerId="LiveId" clId="{4C5D0551-287A-4834-9275-216CDEB3C67C}" dt="2022-04-16T16:29:33.217" v="40"/>
        <pc:sldMkLst>
          <pc:docMk/>
          <pc:sldMk cId="0" sldId="265"/>
        </pc:sldMkLst>
        <pc:picChg chg="add mod">
          <ac:chgData name="C.S. Gollnick" userId="0be5065448fb45d3" providerId="LiveId" clId="{4C5D0551-287A-4834-9275-216CDEB3C67C}" dt="2022-04-16T16:29:33.217" v="40"/>
          <ac:picMkLst>
            <pc:docMk/>
            <pc:sldMk cId="0" sldId="265"/>
            <ac:picMk id="2" creationId="{9A28D610-17EA-4F9C-8931-90679B88441A}"/>
          </ac:picMkLst>
        </pc:picChg>
      </pc:sldChg>
      <pc:sldChg chg="addSp delSp modSp modTransition modAnim modNotesTx">
        <pc:chgData name="C.S. Gollnick" userId="0be5065448fb45d3" providerId="LiveId" clId="{4C5D0551-287A-4834-9275-216CDEB3C67C}" dt="2022-04-16T16:33:21.127" v="42"/>
        <pc:sldMkLst>
          <pc:docMk/>
          <pc:sldMk cId="0" sldId="266"/>
        </pc:sldMkLst>
        <pc:picChg chg="add del mod">
          <ac:chgData name="C.S. Gollnick" userId="0be5065448fb45d3" providerId="LiveId" clId="{4C5D0551-287A-4834-9275-216CDEB3C67C}" dt="2022-04-16T16:32:27.066" v="41"/>
          <ac:picMkLst>
            <pc:docMk/>
            <pc:sldMk cId="0" sldId="266"/>
            <ac:picMk id="2" creationId="{419F2BB7-5A54-4D1E-94ED-C28C00D04A00}"/>
          </ac:picMkLst>
        </pc:picChg>
        <pc:picChg chg="add mod">
          <ac:chgData name="C.S. Gollnick" userId="0be5065448fb45d3" providerId="LiveId" clId="{4C5D0551-287A-4834-9275-216CDEB3C67C}" dt="2022-04-16T16:33:21.127" v="42"/>
          <ac:picMkLst>
            <pc:docMk/>
            <pc:sldMk cId="0" sldId="266"/>
            <ac:picMk id="3" creationId="{A743D3FF-4088-432D-8857-A8AF97340A34}"/>
          </ac:picMkLst>
        </pc:picChg>
      </pc:sldChg>
      <pc:sldChg chg="addSp modSp mod modNotesTx">
        <pc:chgData name="C.S. Gollnick" userId="0be5065448fb45d3" providerId="LiveId" clId="{4C5D0551-287A-4834-9275-216CDEB3C67C}" dt="2022-04-16T16:34:23.244" v="43"/>
        <pc:sldMkLst>
          <pc:docMk/>
          <pc:sldMk cId="0" sldId="267"/>
        </pc:sldMkLst>
        <pc:picChg chg="add mod">
          <ac:chgData name="C.S. Gollnick" userId="0be5065448fb45d3" providerId="LiveId" clId="{4C5D0551-287A-4834-9275-216CDEB3C67C}" dt="2022-04-16T16:34:23.244" v="43"/>
          <ac:picMkLst>
            <pc:docMk/>
            <pc:sldMk cId="0" sldId="267"/>
            <ac:picMk id="2" creationId="{D3349597-ECC9-4414-96FF-2A09FCBE39B6}"/>
          </ac:picMkLst>
        </pc:picChg>
        <pc:picChg chg="add mod">
          <ac:chgData name="C.S. Gollnick" userId="0be5065448fb45d3" providerId="LiveId" clId="{4C5D0551-287A-4834-9275-216CDEB3C67C}" dt="2022-04-15T19:34:58.568" v="7" actId="1076"/>
          <ac:picMkLst>
            <pc:docMk/>
            <pc:sldMk cId="0" sldId="267"/>
            <ac:picMk id="3" creationId="{B089216D-AF7A-49B6-86F0-2F80FA2E0717}"/>
          </ac:picMkLst>
        </pc:picChg>
      </pc:sldChg>
      <pc:sldChg chg="addSp delSp modSp modTransition modAnim modNotesTx">
        <pc:chgData name="C.S. Gollnick" userId="0be5065448fb45d3" providerId="LiveId" clId="{4C5D0551-287A-4834-9275-216CDEB3C67C}" dt="2022-04-16T16:37:00.730" v="53"/>
        <pc:sldMkLst>
          <pc:docMk/>
          <pc:sldMk cId="0" sldId="268"/>
        </pc:sldMkLst>
        <pc:picChg chg="add del mod">
          <ac:chgData name="C.S. Gollnick" userId="0be5065448fb45d3" providerId="LiveId" clId="{4C5D0551-287A-4834-9275-216CDEB3C67C}" dt="2022-04-16T16:34:29.129" v="44"/>
          <ac:picMkLst>
            <pc:docMk/>
            <pc:sldMk cId="0" sldId="268"/>
            <ac:picMk id="2" creationId="{9AEE7A0E-7943-4310-808F-31CDA7864E65}"/>
          </ac:picMkLst>
        </pc:picChg>
        <pc:picChg chg="add del mod">
          <ac:chgData name="C.S. Gollnick" userId="0be5065448fb45d3" providerId="LiveId" clId="{4C5D0551-287A-4834-9275-216CDEB3C67C}" dt="2022-04-16T16:34:54.969" v="46"/>
          <ac:picMkLst>
            <pc:docMk/>
            <pc:sldMk cId="0" sldId="268"/>
            <ac:picMk id="3" creationId="{16CEA2CF-7138-458D-9FC1-5B68AB05025C}"/>
          </ac:picMkLst>
        </pc:picChg>
        <pc:picChg chg="add del mod">
          <ac:chgData name="C.S. Gollnick" userId="0be5065448fb45d3" providerId="LiveId" clId="{4C5D0551-287A-4834-9275-216CDEB3C67C}" dt="2022-04-16T16:35:09.939" v="48"/>
          <ac:picMkLst>
            <pc:docMk/>
            <pc:sldMk cId="0" sldId="268"/>
            <ac:picMk id="4" creationId="{E13A8275-B145-4F7F-9382-247F63340588}"/>
          </ac:picMkLst>
        </pc:picChg>
        <pc:picChg chg="add del mod">
          <ac:chgData name="C.S. Gollnick" userId="0be5065448fb45d3" providerId="LiveId" clId="{4C5D0551-287A-4834-9275-216CDEB3C67C}" dt="2022-04-16T16:35:53.450" v="50"/>
          <ac:picMkLst>
            <pc:docMk/>
            <pc:sldMk cId="0" sldId="268"/>
            <ac:picMk id="5" creationId="{5C10AAC5-67F2-486F-83D9-8D16BB17F164}"/>
          </ac:picMkLst>
        </pc:picChg>
        <pc:picChg chg="add del mod">
          <ac:chgData name="C.S. Gollnick" userId="0be5065448fb45d3" providerId="LiveId" clId="{4C5D0551-287A-4834-9275-216CDEB3C67C}" dt="2022-04-16T16:36:07.154" v="52"/>
          <ac:picMkLst>
            <pc:docMk/>
            <pc:sldMk cId="0" sldId="268"/>
            <ac:picMk id="6" creationId="{3A6EE3D9-51F2-45ED-80E7-81592A5903A6}"/>
          </ac:picMkLst>
        </pc:picChg>
        <pc:picChg chg="add mod">
          <ac:chgData name="C.S. Gollnick" userId="0be5065448fb45d3" providerId="LiveId" clId="{4C5D0551-287A-4834-9275-216CDEB3C67C}" dt="2022-04-16T16:37:00.730" v="53"/>
          <ac:picMkLst>
            <pc:docMk/>
            <pc:sldMk cId="0" sldId="268"/>
            <ac:picMk id="7" creationId="{804CE9BB-2C69-439D-9105-F8B9A1B9F1D1}"/>
          </ac:picMkLst>
        </pc:picChg>
      </pc:sldChg>
      <pc:sldChg chg="addSp delSp modSp modTransition modAnim modNotesTx">
        <pc:chgData name="C.S. Gollnick" userId="0be5065448fb45d3" providerId="LiveId" clId="{4C5D0551-287A-4834-9275-216CDEB3C67C}" dt="2022-04-16T16:37:30.928" v="56"/>
        <pc:sldMkLst>
          <pc:docMk/>
          <pc:sldMk cId="0" sldId="269"/>
        </pc:sldMkLst>
        <pc:picChg chg="add del mod">
          <ac:chgData name="C.S. Gollnick" userId="0be5065448fb45d3" providerId="LiveId" clId="{4C5D0551-287A-4834-9275-216CDEB3C67C}" dt="2022-04-16T16:37:16.059" v="55"/>
          <ac:picMkLst>
            <pc:docMk/>
            <pc:sldMk cId="0" sldId="269"/>
            <ac:picMk id="2" creationId="{6FAE60B6-F613-43B5-8BEA-508C97444C4C}"/>
          </ac:picMkLst>
        </pc:picChg>
        <pc:picChg chg="add mod">
          <ac:chgData name="C.S. Gollnick" userId="0be5065448fb45d3" providerId="LiveId" clId="{4C5D0551-287A-4834-9275-216CDEB3C67C}" dt="2022-04-16T16:37:30.928" v="56"/>
          <ac:picMkLst>
            <pc:docMk/>
            <pc:sldMk cId="0" sldId="269"/>
            <ac:picMk id="3" creationId="{7E3DB03F-6541-4BDB-B117-6DBA6D549257}"/>
          </ac:picMkLst>
        </pc:picChg>
      </pc:sldChg>
      <pc:sldChg chg="addSp modSp modNotesTx">
        <pc:chgData name="C.S. Gollnick" userId="0be5065448fb45d3" providerId="LiveId" clId="{4C5D0551-287A-4834-9275-216CDEB3C67C}" dt="2022-04-16T16:29:33.217" v="40"/>
        <pc:sldMkLst>
          <pc:docMk/>
          <pc:sldMk cId="2511152353" sldId="270"/>
        </pc:sldMkLst>
        <pc:picChg chg="add mod">
          <ac:chgData name="C.S. Gollnick" userId="0be5065448fb45d3" providerId="LiveId" clId="{4C5D0551-287A-4834-9275-216CDEB3C67C}" dt="2022-04-16T16:29:33.217" v="40"/>
          <ac:picMkLst>
            <pc:docMk/>
            <pc:sldMk cId="2511152353" sldId="270"/>
            <ac:picMk id="2" creationId="{CD365323-B82E-44E0-93BD-49755A02B0D3}"/>
          </ac:picMkLst>
        </pc:picChg>
      </pc:sldChg>
      <pc:sldChg chg="addSp modSp modNotesTx">
        <pc:chgData name="C.S. Gollnick" userId="0be5065448fb45d3" providerId="LiveId" clId="{4C5D0551-287A-4834-9275-216CDEB3C67C}" dt="2022-04-16T16:29:33.217" v="40"/>
        <pc:sldMkLst>
          <pc:docMk/>
          <pc:sldMk cId="1103101338" sldId="271"/>
        </pc:sldMkLst>
        <pc:picChg chg="add mod">
          <ac:chgData name="C.S. Gollnick" userId="0be5065448fb45d3" providerId="LiveId" clId="{4C5D0551-287A-4834-9275-216CDEB3C67C}" dt="2022-04-16T16:29:33.217" v="40"/>
          <ac:picMkLst>
            <pc:docMk/>
            <pc:sldMk cId="1103101338" sldId="271"/>
            <ac:picMk id="2" creationId="{C1A0769A-8AD8-4C26-AEFC-D84C668FCE44}"/>
          </ac:picMkLst>
        </pc:picChg>
      </pc:sldChg>
      <pc:sldChg chg="addSp delSp modSp modTransition modAnim modNotesTx">
        <pc:chgData name="C.S. Gollnick" userId="0be5065448fb45d3" providerId="LiveId" clId="{4C5D0551-287A-4834-9275-216CDEB3C67C}" dt="2022-04-16T16:26:30.830" v="39"/>
        <pc:sldMkLst>
          <pc:docMk/>
          <pc:sldMk cId="2910687116" sldId="272"/>
        </pc:sldMkLst>
        <pc:picChg chg="add del mod">
          <ac:chgData name="C.S. Gollnick" userId="0be5065448fb45d3" providerId="LiveId" clId="{4C5D0551-287A-4834-9275-216CDEB3C67C}" dt="2022-04-16T16:26:02.154" v="38"/>
          <ac:picMkLst>
            <pc:docMk/>
            <pc:sldMk cId="2910687116" sldId="272"/>
            <ac:picMk id="2" creationId="{28E3DBA7-5A6D-4DB2-9AE4-44988CEF1111}"/>
          </ac:picMkLst>
        </pc:picChg>
        <pc:picChg chg="add mod">
          <ac:chgData name="C.S. Gollnick" userId="0be5065448fb45d3" providerId="LiveId" clId="{4C5D0551-287A-4834-9275-216CDEB3C67C}" dt="2022-04-16T16:26:30.830" v="39"/>
          <ac:picMkLst>
            <pc:docMk/>
            <pc:sldMk cId="2910687116" sldId="272"/>
            <ac:picMk id="4" creationId="{161FA924-5723-48AC-842B-6EC251A4B170}"/>
          </ac:picMkLst>
        </pc:picChg>
      </pc:sldChg>
    </pc:docChg>
  </pc:docChgLst>
  <pc:docChgLst>
    <pc:chgData name="C.S. Gollnick" userId="0be5065448fb45d3" providerId="LiveId" clId="{25554E6A-6437-40D3-986C-9626A80FD9B5}"/>
    <pc:docChg chg="custSel addSld modSld">
      <pc:chgData name="C.S. Gollnick" userId="0be5065448fb45d3" providerId="LiveId" clId="{25554E6A-6437-40D3-986C-9626A80FD9B5}" dt="2022-04-14T19:35:21.316" v="1227" actId="20577"/>
      <pc:docMkLst>
        <pc:docMk/>
      </pc:docMkLst>
      <pc:sldChg chg="addSp modSp mod">
        <pc:chgData name="C.S. Gollnick" userId="0be5065448fb45d3" providerId="LiveId" clId="{25554E6A-6437-40D3-986C-9626A80FD9B5}" dt="2022-04-14T19:35:21.316" v="1227" actId="20577"/>
        <pc:sldMkLst>
          <pc:docMk/>
          <pc:sldMk cId="0" sldId="263"/>
        </pc:sldMkLst>
        <pc:spChg chg="mod">
          <ac:chgData name="C.S. Gollnick" userId="0be5065448fb45d3" providerId="LiveId" clId="{25554E6A-6437-40D3-986C-9626A80FD9B5}" dt="2022-04-14T19:29:57.177" v="995" actId="14100"/>
          <ac:spMkLst>
            <pc:docMk/>
            <pc:sldMk cId="0" sldId="263"/>
            <ac:spMk id="195" creationId="{00000000-0000-0000-0000-000000000000}"/>
          </ac:spMkLst>
        </pc:spChg>
        <pc:spChg chg="mod">
          <ac:chgData name="C.S. Gollnick" userId="0be5065448fb45d3" providerId="LiveId" clId="{25554E6A-6437-40D3-986C-9626A80FD9B5}" dt="2022-04-14T19:35:21.316" v="1227" actId="20577"/>
          <ac:spMkLst>
            <pc:docMk/>
            <pc:sldMk cId="0" sldId="263"/>
            <ac:spMk id="196" creationId="{00000000-0000-0000-0000-000000000000}"/>
          </ac:spMkLst>
        </pc:spChg>
        <pc:picChg chg="add mod">
          <ac:chgData name="C.S. Gollnick" userId="0be5065448fb45d3" providerId="LiveId" clId="{25554E6A-6437-40D3-986C-9626A80FD9B5}" dt="2022-04-14T19:29:16.498" v="948" actId="1076"/>
          <ac:picMkLst>
            <pc:docMk/>
            <pc:sldMk cId="0" sldId="263"/>
            <ac:picMk id="3" creationId="{B7EA7209-3A6B-4802-85B6-25D2DBBE5AC3}"/>
          </ac:picMkLst>
        </pc:picChg>
        <pc:picChg chg="add mod">
          <ac:chgData name="C.S. Gollnick" userId="0be5065448fb45d3" providerId="LiveId" clId="{25554E6A-6437-40D3-986C-9626A80FD9B5}" dt="2022-04-14T19:29:32.398" v="954" actId="1076"/>
          <ac:picMkLst>
            <pc:docMk/>
            <pc:sldMk cId="0" sldId="263"/>
            <ac:picMk id="5" creationId="{E3CA0DB8-12EC-44FF-BB26-6EE310B74200}"/>
          </ac:picMkLst>
        </pc:picChg>
      </pc:sldChg>
      <pc:sldChg chg="addSp modSp add mod">
        <pc:chgData name="C.S. Gollnick" userId="0be5065448fb45d3" providerId="LiveId" clId="{25554E6A-6437-40D3-986C-9626A80FD9B5}" dt="2022-04-14T19:28:29.050" v="934" actId="5793"/>
        <pc:sldMkLst>
          <pc:docMk/>
          <pc:sldMk cId="2511152353" sldId="270"/>
        </pc:sldMkLst>
        <pc:spChg chg="mod">
          <ac:chgData name="C.S. Gollnick" userId="0be5065448fb45d3" providerId="LiveId" clId="{25554E6A-6437-40D3-986C-9626A80FD9B5}" dt="2022-04-14T19:26:55.929" v="723" actId="255"/>
          <ac:spMkLst>
            <pc:docMk/>
            <pc:sldMk cId="2511152353" sldId="270"/>
            <ac:spMk id="195" creationId="{00000000-0000-0000-0000-000000000000}"/>
          </ac:spMkLst>
        </pc:spChg>
        <pc:spChg chg="mod">
          <ac:chgData name="C.S. Gollnick" userId="0be5065448fb45d3" providerId="LiveId" clId="{25554E6A-6437-40D3-986C-9626A80FD9B5}" dt="2022-04-14T19:28:29.050" v="934" actId="5793"/>
          <ac:spMkLst>
            <pc:docMk/>
            <pc:sldMk cId="2511152353" sldId="270"/>
            <ac:spMk id="196" creationId="{00000000-0000-0000-0000-000000000000}"/>
          </ac:spMkLst>
        </pc:spChg>
        <pc:picChg chg="add mod">
          <ac:chgData name="C.S. Gollnick" userId="0be5065448fb45d3" providerId="LiveId" clId="{25554E6A-6437-40D3-986C-9626A80FD9B5}" dt="2022-04-14T19:27:09.748" v="728" actId="962"/>
          <ac:picMkLst>
            <pc:docMk/>
            <pc:sldMk cId="2511152353" sldId="270"/>
            <ac:picMk id="3" creationId="{41C6D891-A112-4DFC-BFAD-F5B878BED28E}"/>
          </ac:picMkLst>
        </pc:picChg>
        <pc:picChg chg="add mod">
          <ac:chgData name="C.S. Gollnick" userId="0be5065448fb45d3" providerId="LiveId" clId="{25554E6A-6437-40D3-986C-9626A80FD9B5}" dt="2022-04-14T19:27:18.273" v="730" actId="1076"/>
          <ac:picMkLst>
            <pc:docMk/>
            <pc:sldMk cId="2511152353" sldId="270"/>
            <ac:picMk id="5" creationId="{05E1D308-FF64-427A-9A11-7A492A850557}"/>
          </ac:picMkLst>
        </pc:picChg>
      </pc:sldChg>
      <pc:sldChg chg="addSp modSp add mod">
        <pc:chgData name="C.S. Gollnick" userId="0be5065448fb45d3" providerId="LiveId" clId="{25554E6A-6437-40D3-986C-9626A80FD9B5}" dt="2022-04-14T19:26:21.129" v="687" actId="20577"/>
        <pc:sldMkLst>
          <pc:docMk/>
          <pc:sldMk cId="1103101338" sldId="271"/>
        </pc:sldMkLst>
        <pc:spChg chg="mod">
          <ac:chgData name="C.S. Gollnick" userId="0be5065448fb45d3" providerId="LiveId" clId="{25554E6A-6437-40D3-986C-9626A80FD9B5}" dt="2022-04-14T19:20:42.365" v="369" actId="255"/>
          <ac:spMkLst>
            <pc:docMk/>
            <pc:sldMk cId="1103101338" sldId="271"/>
            <ac:spMk id="195" creationId="{00000000-0000-0000-0000-000000000000}"/>
          </ac:spMkLst>
        </pc:spChg>
        <pc:spChg chg="mod">
          <ac:chgData name="C.S. Gollnick" userId="0be5065448fb45d3" providerId="LiveId" clId="{25554E6A-6437-40D3-986C-9626A80FD9B5}" dt="2022-04-14T19:26:21.129" v="687" actId="20577"/>
          <ac:spMkLst>
            <pc:docMk/>
            <pc:sldMk cId="1103101338" sldId="271"/>
            <ac:spMk id="196" creationId="{00000000-0000-0000-0000-000000000000}"/>
          </ac:spMkLst>
        </pc:spChg>
        <pc:picChg chg="add mod">
          <ac:chgData name="C.S. Gollnick" userId="0be5065448fb45d3" providerId="LiveId" clId="{25554E6A-6437-40D3-986C-9626A80FD9B5}" dt="2022-04-14T19:19:52.482" v="284" actId="1076"/>
          <ac:picMkLst>
            <pc:docMk/>
            <pc:sldMk cId="1103101338" sldId="271"/>
            <ac:picMk id="3" creationId="{C513D4C6-F716-41B6-8B5B-83CC46F8C09B}"/>
          </ac:picMkLst>
        </pc:picChg>
        <pc:picChg chg="add mod">
          <ac:chgData name="C.S. Gollnick" userId="0be5065448fb45d3" providerId="LiveId" clId="{25554E6A-6437-40D3-986C-9626A80FD9B5}" dt="2022-04-14T19:21:17.306" v="373" actId="1076"/>
          <ac:picMkLst>
            <pc:docMk/>
            <pc:sldMk cId="1103101338" sldId="271"/>
            <ac:picMk id="5" creationId="{85EC7CA9-6F9E-4201-8CC1-08E170F6DCB2}"/>
          </ac:picMkLst>
        </pc:picChg>
      </pc:sldChg>
      <pc:sldChg chg="addSp delSp modSp add mod">
        <pc:chgData name="C.S. Gollnick" userId="0be5065448fb45d3" providerId="LiveId" clId="{25554E6A-6437-40D3-986C-9626A80FD9B5}" dt="2022-04-14T19:24:41.214" v="605" actId="20577"/>
        <pc:sldMkLst>
          <pc:docMk/>
          <pc:sldMk cId="2910687116" sldId="272"/>
        </pc:sldMkLst>
        <pc:spChg chg="add mod">
          <ac:chgData name="C.S. Gollnick" userId="0be5065448fb45d3" providerId="LiveId" clId="{25554E6A-6437-40D3-986C-9626A80FD9B5}" dt="2022-04-14T19:24:41.214" v="605" actId="20577"/>
          <ac:spMkLst>
            <pc:docMk/>
            <pc:sldMk cId="2910687116" sldId="272"/>
            <ac:spMk id="6" creationId="{BF3CD00D-442C-4866-BEE0-2D60A8AD3AD0}"/>
          </ac:spMkLst>
        </pc:spChg>
        <pc:spChg chg="mod">
          <ac:chgData name="C.S. Gollnick" userId="0be5065448fb45d3" providerId="LiveId" clId="{25554E6A-6437-40D3-986C-9626A80FD9B5}" dt="2022-04-14T19:20:56.854" v="371" actId="14100"/>
          <ac:spMkLst>
            <pc:docMk/>
            <pc:sldMk cId="2910687116" sldId="272"/>
            <ac:spMk id="195" creationId="{00000000-0000-0000-0000-000000000000}"/>
          </ac:spMkLst>
        </pc:spChg>
        <pc:spChg chg="del">
          <ac:chgData name="C.S. Gollnick" userId="0be5065448fb45d3" providerId="LiveId" clId="{25554E6A-6437-40D3-986C-9626A80FD9B5}" dt="2022-04-14T19:14:29.079" v="37" actId="478"/>
          <ac:spMkLst>
            <pc:docMk/>
            <pc:sldMk cId="2910687116" sldId="272"/>
            <ac:spMk id="196" creationId="{00000000-0000-0000-0000-000000000000}"/>
          </ac:spMkLst>
        </pc:spChg>
        <pc:picChg chg="add mod">
          <ac:chgData name="C.S. Gollnick" userId="0be5065448fb45d3" providerId="LiveId" clId="{25554E6A-6437-40D3-986C-9626A80FD9B5}" dt="2022-04-14T19:14:57.208" v="45" actId="1076"/>
          <ac:picMkLst>
            <pc:docMk/>
            <pc:sldMk cId="2910687116" sldId="272"/>
            <ac:picMk id="3" creationId="{5DFE3E07-C698-4B49-B750-AB442156722A}"/>
          </ac:picMkLst>
        </pc:picChg>
        <pc:picChg chg="add mod">
          <ac:chgData name="C.S. Gollnick" userId="0be5065448fb45d3" providerId="LiveId" clId="{25554E6A-6437-40D3-986C-9626A80FD9B5}" dt="2022-04-14T19:14:54.806" v="44" actId="1076"/>
          <ac:picMkLst>
            <pc:docMk/>
            <pc:sldMk cId="2910687116" sldId="272"/>
            <ac:picMk id="5" creationId="{B0D7ABD4-9192-4972-8A91-12AA28892BA5}"/>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My name is Chris Gollnick. Welcome to my Security Policy Presentation for Green Pace.</a:t>
            </a:r>
          </a:p>
          <a:p>
            <a:pPr marL="0" lvl="0" indent="0" algn="l" rtl="0">
              <a:lnSpc>
                <a:spcPct val="100000"/>
              </a:lnSpc>
              <a:spcBef>
                <a:spcPts val="0"/>
              </a:spcBef>
              <a:spcAft>
                <a:spcPts val="0"/>
              </a:spcAft>
              <a:buSzPts val="1100"/>
              <a:buNone/>
            </a:pP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unit test looks at the size and verifies that the max size is equal to or greater than the collection size.  This is to ensure that there is enough room for the entries.  Clearly named and commented for clarity.  Uses assertions as well to verify each size.  The modifications on this test can be what happens when an enormous integer is entered such that it defies the maximum limit or what happens when a negative number is entered. </a:t>
            </a:r>
            <a:endParaRPr dirty="0"/>
          </a:p>
        </p:txBody>
      </p:sp>
    </p:spTree>
    <p:extLst>
      <p:ext uri="{BB962C8B-B14F-4D97-AF65-F5344CB8AC3E}">
        <p14:creationId xmlns:p14="http://schemas.microsoft.com/office/powerpoint/2010/main" val="3459439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final unit test example tests for removing an item from the collection.  Again clearly named and commented for easy understanding later.  Assertion statements are used to verify the results of the test.  This particular test only tested the removal of the last entry and could be modified for what happens when removing an entry in the middle or beginning.</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9057151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This is the </a:t>
            </a:r>
            <a:r>
              <a:rPr lang="en-US" sz="1800" dirty="0" err="1">
                <a:effectLst/>
                <a:latin typeface="Calibri" panose="020F0502020204030204" pitchFamily="34" charset="0"/>
                <a:ea typeface="Calibri" panose="020F0502020204030204" pitchFamily="34" charset="0"/>
              </a:rPr>
              <a:t>DevSecOps</a:t>
            </a:r>
            <a:r>
              <a:rPr lang="en-US" sz="1800" dirty="0">
                <a:effectLst/>
                <a:latin typeface="Calibri" panose="020F0502020204030204" pitchFamily="34" charset="0"/>
                <a:ea typeface="Calibri" panose="020F0502020204030204" pitchFamily="34" charset="0"/>
              </a:rPr>
              <a:t> diagram.  It displays the movement through the development phases during pre-production and production and how they intertwine into each other.  This should be referred to as the progress of how applications are developed in planning and in execution to ensure security and accountability. </a:t>
            </a:r>
          </a:p>
          <a:p>
            <a:pPr marL="0" lvl="0" indent="0" algn="l" rtl="0">
              <a:lnSpc>
                <a:spcPct val="100000"/>
              </a:lnSpc>
              <a:spcBef>
                <a:spcPts val="0"/>
              </a:spcBef>
              <a:spcAft>
                <a:spcPts val="0"/>
              </a:spcAft>
              <a:buSzPts val="1100"/>
              <a:buNone/>
            </a:pP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While the pipeline diagram shows how the phases move, we need to act within them on top of that to ensure security.  Each of our standards has automation tools that must be deployed at various steps.  In pre-production we should be running automations at the build or verify &amp; test phases. These locations are clear indicators of when major coding steps are accomplished and make the most sense to run there.  Best case it should be run at both phases to ensure we are catching as many issues as we can in pre-production.  In production, automations can be run at any phases and it is recommended that they be run in multiple phases.  At the minimum automation must be run during the Maintain &amp; Stabilize phase.  This location will verify that whatever fixes we apply to correct a problem are up to date with the standards.  </a:t>
            </a:r>
          </a:p>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Why should we act upon this policy sooner than later?  Doing it sooner ensures that our teams are operating on the same standards.  IT will also unify the teams in their practices and ensure all features integrated are capable of working together.  Waiting on this means increased time and spending to re-build features and refactor code later that could have been done from the beginning.  By doing this we operate our development teams at a more efficient standard and eliminate errors while developing instead of trying to handle them all at the end.  The removal of needless redundancy of tasks will help with the flow of development, ensure higher morale amongst development teams, and save the company revenue by not having to find errors and send back to development to fix entire features. </a:t>
            </a:r>
          </a:p>
          <a:p>
            <a:pPr marL="0" lvl="0" indent="0" algn="l" rtl="0">
              <a:lnSpc>
                <a:spcPct val="100000"/>
              </a:lnSpc>
              <a:spcBef>
                <a:spcPts val="0"/>
              </a:spcBef>
              <a:spcAft>
                <a:spcPts val="0"/>
              </a:spcAft>
              <a:buSzPts val="1100"/>
              <a:buNone/>
            </a:pP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current issues we are looking to solve are lack of standard and unified rules, frameworks, and guidelines that allow developers to work independently of the style of the team and lead to larger security issues.  As it stands, testing for vulnerabilities and exploits may not currently occur and as such leaves any product released by the company to have to deal with reactive security measures or potentially lawsuits.  BY administering the proposals in this policy we can mitigate many of those issues and ensure proper security testing and frameworks exist and are adhered to.  We should look at the Microsoft Security Development Lifecycle as a good way of planning the integration into the pipeline.  </a:t>
            </a:r>
          </a:p>
          <a:p>
            <a:pPr marL="0" lvl="0" indent="0" algn="l" rtl="0">
              <a:lnSpc>
                <a:spcPct val="100000"/>
              </a:lnSpc>
              <a:spcBef>
                <a:spcPts val="0"/>
              </a:spcBef>
              <a:spcAft>
                <a:spcPts val="0"/>
              </a:spcAft>
              <a:buSzPts val="1100"/>
              <a:buNone/>
            </a:pP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In closing, this serves as a draft of the security policy that we should adopt.  IT will allow for adherence to the Principles of Secure Coding as well as identify coding standards we should follow.  New threats are created daily and this document will allow us to remain hypervigilant of these threats and know how and when to look for them as well as can be continually and regularly updated to have the latest information regarding those threats.  This will allow us to incorporate security earlier and thus be able to deal with issues sooner or before they’re a problem.  It will also allow us to standardize and unify the team and their practices from the beginning so all team members are aware of how they should be progressing forward and maintaining their parts of the project.</a:t>
            </a:r>
          </a:p>
          <a:p>
            <a:pPr marL="0" lvl="0" indent="0" algn="l" rtl="0">
              <a:lnSpc>
                <a:spcPct val="100000"/>
              </a:lnSpc>
              <a:spcBef>
                <a:spcPts val="0"/>
              </a:spcBef>
              <a:spcAft>
                <a:spcPts val="0"/>
              </a:spcAft>
              <a:buSzPts val="1100"/>
              <a:buNone/>
            </a:pP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Calibri" panose="020F0502020204030204" pitchFamily="34" charset="0"/>
                <a:ea typeface="Calibri" panose="020F0502020204030204" pitchFamily="34" charset="0"/>
              </a:rPr>
              <a:t>For reference, the location and details of the SEI Cert Coding Standards guide and information on the Microsoft Security Lifecycle.</a:t>
            </a:r>
          </a:p>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This presentation is to present a solution for development at Green Pace to address security.  The hope is that through this we can develop a guide of standardized and unified principles, standards, practices, and guidelines for developers to follow. Moving forward all development security should be to adhere and build to a security profile consistent with Defense in Depth, Triple-A frameworks, and Encryption policies.  </a:t>
            </a:r>
          </a:p>
          <a:p>
            <a:pPr marL="0" lvl="0" indent="0" algn="l" rtl="0">
              <a:lnSpc>
                <a:spcPct val="100000"/>
              </a:lnSpc>
              <a:spcBef>
                <a:spcPts val="0"/>
              </a:spcBef>
              <a:spcAft>
                <a:spcPts val="0"/>
              </a:spcAft>
              <a:buSzPts val="1100"/>
              <a:buNone/>
            </a:pP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standards we will choose to employ will be broken down into how likely they are to be issues as well as what their priority levels are.  The Likely and Unlikely categories are referenced in the SEI Cert guides as a standardized volume of rules to follow. The priorities are also taken from there.  Anything lower than P6 will be deemed a low priority while everything else is a higher priority due to its severity and cost.</a:t>
            </a:r>
          </a:p>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There are 10 main principles that should stand as the commandments of secure coding that everything ties back to.  These principles will be the guiding influence to keep us inline with </a:t>
            </a:r>
            <a:r>
              <a:rPr lang="en-US" sz="1800" dirty="0" err="1">
                <a:effectLst/>
                <a:latin typeface="Calibri" panose="020F0502020204030204" pitchFamily="34" charset="0"/>
                <a:ea typeface="Calibri" panose="020F0502020204030204" pitchFamily="34" charset="0"/>
              </a:rPr>
              <a:t>DiD</a:t>
            </a:r>
            <a:r>
              <a:rPr lang="en-US" sz="1800" dirty="0">
                <a:effectLst/>
                <a:latin typeface="Calibri" panose="020F0502020204030204" pitchFamily="34" charset="0"/>
                <a:ea typeface="Calibri" panose="020F0502020204030204" pitchFamily="34" charset="0"/>
              </a:rPr>
              <a:t> standards and ensure we are testing for vulnerabilities and exploits.  Validate input data refers to validating the data sources and ensuring their compliance, this links to Standards 2 &amp; 3. Heed Compiler warnings is ensuring all warnings from the compiler are read, reviewed, and addressed.  This affects standard 1.  Architect and Design for security is developing an architecture utilizing sub-systems and ensuring the proper access levels and affects standard 10.  Keep it simple is about coding features without being needlessly complex as complexity can lead to more security issues and affects standard 8.  Default deny is reference to security policies and that the default action is to deny access and only give access when necessary.  Adhere to the principle of least privilege is about performing tasks with the lowest level of privilege by default and ensuring things do not run as an elevated user. Sanitize data sent to other systems is about cleaning and removing data after it is sent from other systems as to ensure the ability to recover at rest data is not a possibility.  This affects standards 4,6,and 9.  Practice defense in depth is about ensuring that we have multi-layered security so when an attack occurs if they get through one defense there are others there to prevent further access to information.  Use effective quality assurance techniques covers using the proper techniques to ensure there are no vulnerabilities due to weak programming or lack of security and using automation to help identify those weak areas.  This affects standards 3,4,7,9,and 10.  Adopt a secure coding standard is about adopting security practices, secure coding standards, and security policies early on to ensure the proper security awareness and proactive measures are in place.  This affects standards 1,5,6,and 10. </a:t>
            </a: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There are 10 coding standards taken from the SEI Cert guides that are to be integrated into our standardized practices.  These are ordered by highest severity, then highest cost, then highest likelihood, and finally by priority.</a:t>
            </a:r>
          </a:p>
          <a:p>
            <a:pPr marL="0" lvl="0" indent="0" algn="l" rtl="0">
              <a:lnSpc>
                <a:spcPct val="100000"/>
              </a:lnSpc>
              <a:spcBef>
                <a:spcPts val="0"/>
              </a:spcBef>
              <a:spcAft>
                <a:spcPts val="0"/>
              </a:spcAft>
              <a:buSzPts val="1100"/>
              <a:buNone/>
            </a:pP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We also need to consider encryption policies.  There are three main types: In Rest, or when data is not actively used; At Flight, or when data is in transit; and in Use, or when data is actively used in volatile storage.  At Rest should be employing the use of algorithms to monitor this data to prevent data breaches and ransomware attacks. At flight should be utilizing secure transfer protocols, encrypted packets, and other such methods to protect the data as it transfers over the web as to prevent over the air attacks.  In use data should be protected based upon its usage and allocation.  This may mean ensuring memory clear protocols are used, files are closed when done, and other similar methods to prevent tactics like memory scraping that would allow someone to re-access the information when you are done with it. </a:t>
            </a:r>
          </a:p>
          <a:p>
            <a:pPr marL="0" lvl="0" indent="0" algn="l" rtl="0">
              <a:lnSpc>
                <a:spcPct val="100000"/>
              </a:lnSpc>
              <a:spcBef>
                <a:spcPts val="0"/>
              </a:spcBef>
              <a:spcAft>
                <a:spcPts val="0"/>
              </a:spcAft>
              <a:buSzPts val="1100"/>
              <a:buNone/>
            </a:pP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triple A framework consists of three elements. Authentication is who and identifies who is trying to access the program, data or system.  </a:t>
            </a:r>
          </a:p>
          <a:p>
            <a:pPr marL="0" lvl="0" indent="0" algn="l" rtl="0">
              <a:lnSpc>
                <a:spcPct val="100000"/>
              </a:lnSpc>
              <a:spcBef>
                <a:spcPts val="0"/>
              </a:spcBef>
              <a:spcAft>
                <a:spcPts val="0"/>
              </a:spcAft>
              <a:buSzPts val="1100"/>
              <a:buNone/>
            </a:pPr>
            <a:r>
              <a:rPr lang="en-US" dirty="0"/>
              <a:t>Authorization is the what and determines what an authenticated user can see or interact with and also determines with security policies and access levels the user has access to and are applied.  </a:t>
            </a:r>
          </a:p>
          <a:p>
            <a:pPr marL="0" lvl="0" indent="0" algn="l" rtl="0">
              <a:lnSpc>
                <a:spcPct val="100000"/>
              </a:lnSpc>
              <a:spcBef>
                <a:spcPts val="0"/>
              </a:spcBef>
              <a:spcAft>
                <a:spcPts val="0"/>
              </a:spcAft>
              <a:buSzPts val="1100"/>
              <a:buNone/>
            </a:pPr>
            <a:r>
              <a:rPr lang="en-US" dirty="0"/>
              <a:t>Accounting is when and how and is used to log what happened when accessing the system.  This may be logging successful or failed login attempts, why they failed, and where they occurred from or may be logging all changes to the data or personal settings to hold an authenticated user accountable when issues arise from what actions they performed as well as present a starting point of how to recover from such issues. </a:t>
            </a:r>
          </a:p>
          <a:p>
            <a:pPr marL="0" lvl="0" indent="0" algn="l" rtl="0">
              <a:lnSpc>
                <a:spcPct val="100000"/>
              </a:lnSpc>
              <a:spcBef>
                <a:spcPts val="0"/>
              </a:spcBef>
              <a:spcAft>
                <a:spcPts val="0"/>
              </a:spcAft>
              <a:buSzPts val="1100"/>
              <a:buNone/>
            </a:pPr>
            <a:endParaRPr lang="en-US"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next few slides focus on unit testing standards with examples and explaining what went well and what can be approved.  This particular slide is a negative unit test that checks for an out of range exception.  Here we can see it has a clear name to the test so any team member knows what this test is supposed to do.  There are also clear comments at each line that indicate what is being done in case another developer needs to modify it.  Since it is a negative test we are expecting it to fail so the use of the try block and the expect statement work well for this usage.  I think to improve upon this creating a second test or modifying this one to adjust the size when the exception is caught and testing again would be a way to convert to a positive test and see if that type of action can prevent such errors.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unit test looks at being able to modify the collection by adding a single value to it.  It is clearly named and commented with steps that occur with in it.  Assertion statements are used to test the functionality and verify the results.  This could be expanded or a second test created to test what happens when a non integer number is entered for the size.</a:t>
            </a:r>
            <a:endParaRPr dirty="0"/>
          </a:p>
        </p:txBody>
      </p:sp>
    </p:spTree>
    <p:extLst>
      <p:ext uri="{BB962C8B-B14F-4D97-AF65-F5344CB8AC3E}">
        <p14:creationId xmlns:p14="http://schemas.microsoft.com/office/powerpoint/2010/main" val="41315829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media10.m4a"/><Relationship Id="rId7" Type="http://schemas.openxmlformats.org/officeDocument/2006/relationships/image" Target="../media/image10.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audio" Target="../media/media11.m4a"/><Relationship Id="rId7" Type="http://schemas.openxmlformats.org/officeDocument/2006/relationships/image" Target="../media/image12.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14.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5.m4a"/><Relationship Id="rId7" Type="http://schemas.openxmlformats.org/officeDocument/2006/relationships/image" Target="../media/image15.jp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9.m4a"/><Relationship Id="rId7" Type="http://schemas.openxmlformats.org/officeDocument/2006/relationships/image" Target="../media/image8.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Chris Gollnick</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2DE9DF10-8A86-47D6-9B5D-CD8C31B8501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997"/>
    </mc:Choice>
    <mc:Fallback>
      <p:transition spd="slow" advTm="8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157316" y="764373"/>
            <a:ext cx="11348884"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sz="3200" dirty="0"/>
              <a:t>Unit Testing: Verify max size is large enough for entries</a:t>
            </a:r>
            <a:endParaRPr sz="3200" dirty="0"/>
          </a:p>
        </p:txBody>
      </p:sp>
      <p:sp>
        <p:nvSpPr>
          <p:cNvPr id="196" name="Google Shape;196;g9504e29505_0_0"/>
          <p:cNvSpPr txBox="1">
            <a:spLocks noGrp="1"/>
          </p:cNvSpPr>
          <p:nvPr>
            <p:ph type="body" idx="1"/>
          </p:nvPr>
        </p:nvSpPr>
        <p:spPr>
          <a:xfrm>
            <a:off x="8111612" y="2194560"/>
            <a:ext cx="3394587" cy="4024200"/>
          </a:xfrm>
          <a:prstGeom prst="rect">
            <a:avLst/>
          </a:prstGeom>
          <a:noFill/>
          <a:ln>
            <a:noFill/>
          </a:ln>
        </p:spPr>
        <p:txBody>
          <a:bodyPr spcFirstLastPara="1" wrap="square" lIns="91425" tIns="45700" rIns="91425" bIns="45700" anchor="t" anchorCtr="0">
            <a:noAutofit/>
          </a:bodyPr>
          <a:lstStyle/>
          <a:p>
            <a:pPr marL="285750" indent="-285750"/>
            <a:r>
              <a:rPr lang="en-US" sz="1400" dirty="0"/>
              <a:t>Verifies the collection is large enough for all the entries (STD-002-CPP)</a:t>
            </a:r>
          </a:p>
          <a:p>
            <a:pPr marL="285750" indent="-285750"/>
            <a:endParaRPr lang="en-US" sz="1400" dirty="0"/>
          </a:p>
          <a:p>
            <a:pPr marL="285750" indent="-285750"/>
            <a:r>
              <a:rPr lang="en-US" sz="1400" dirty="0"/>
              <a:t>Clear Name of unit test</a:t>
            </a:r>
          </a:p>
          <a:p>
            <a:pPr marL="285750" indent="-285750"/>
            <a:r>
              <a:rPr lang="en-US" sz="1400" dirty="0"/>
              <a:t>Comments each step clearly</a:t>
            </a:r>
          </a:p>
          <a:p>
            <a:pPr marL="285750" indent="-285750"/>
            <a:r>
              <a:rPr lang="en-US" sz="1400" dirty="0"/>
              <a:t>Uses assertions to verify requirements</a:t>
            </a:r>
          </a:p>
          <a:p>
            <a:pPr marL="285750" indent="-285750"/>
            <a:endParaRPr lang="en-US" sz="1400" dirty="0"/>
          </a:p>
          <a:p>
            <a:pPr marL="285750" indent="-285750"/>
            <a:r>
              <a:rPr lang="en-US" sz="1400" dirty="0"/>
              <a:t>Could test the maximum limits </a:t>
            </a:r>
          </a:p>
          <a:p>
            <a:pPr marL="285750" indent="-285750"/>
            <a:r>
              <a:rPr lang="en-US" sz="1400" dirty="0"/>
              <a:t>Could test the negative space</a:t>
            </a:r>
          </a:p>
          <a:p>
            <a:pPr marL="0" lvl="0" indent="0" algn="l" rtl="0">
              <a:lnSpc>
                <a:spcPct val="90000"/>
              </a:lnSpc>
              <a:spcBef>
                <a:spcPts val="1000"/>
              </a:spcBef>
              <a:spcAft>
                <a:spcPts val="0"/>
              </a:spcAft>
              <a:buSzPts val="1800"/>
              <a:buNone/>
            </a:pPr>
            <a:endParaRPr lang="en-US" sz="1400" dirty="0"/>
          </a:p>
          <a:p>
            <a:pPr marL="0" lvl="0" indent="0" algn="l" rtl="0">
              <a:lnSpc>
                <a:spcPct val="90000"/>
              </a:lnSpc>
              <a:spcBef>
                <a:spcPts val="1000"/>
              </a:spcBef>
              <a:spcAft>
                <a:spcPts val="0"/>
              </a:spcAft>
              <a:buSzPts val="1800"/>
              <a:buNone/>
            </a:pPr>
            <a:endParaRPr lang="en-US" sz="1400" dirty="0"/>
          </a:p>
          <a:p>
            <a:pPr marL="0" lvl="0" indent="0" algn="l" rtl="0">
              <a:lnSpc>
                <a:spcPct val="90000"/>
              </a:lnSpc>
              <a:spcBef>
                <a:spcPts val="1000"/>
              </a:spcBef>
              <a:spcAft>
                <a:spcPts val="0"/>
              </a:spcAft>
              <a:buSzPts val="1800"/>
              <a:buNone/>
            </a:pPr>
            <a:endParaRPr lang="en-US" sz="1400"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Text&#10;&#10;Description automatically generated">
            <a:extLst>
              <a:ext uri="{FF2B5EF4-FFF2-40B4-BE49-F238E27FC236}">
                <a16:creationId xmlns:a16="http://schemas.microsoft.com/office/drawing/2014/main" id="{C513D4C6-F716-41B6-8B5B-83CC46F8C09B}"/>
              </a:ext>
            </a:extLst>
          </p:cNvPr>
          <p:cNvPicPr>
            <a:picLocks noChangeAspect="1"/>
          </p:cNvPicPr>
          <p:nvPr/>
        </p:nvPicPr>
        <p:blipFill>
          <a:blip r:embed="rId7"/>
          <a:stretch>
            <a:fillRect/>
          </a:stretch>
        </p:blipFill>
        <p:spPr>
          <a:xfrm>
            <a:off x="353961" y="2057373"/>
            <a:ext cx="6990735" cy="3570431"/>
          </a:xfrm>
          <a:prstGeom prst="rect">
            <a:avLst/>
          </a:prstGeom>
        </p:spPr>
      </p:pic>
      <p:pic>
        <p:nvPicPr>
          <p:cNvPr id="5" name="Picture 4">
            <a:extLst>
              <a:ext uri="{FF2B5EF4-FFF2-40B4-BE49-F238E27FC236}">
                <a16:creationId xmlns:a16="http://schemas.microsoft.com/office/drawing/2014/main" id="{85EC7CA9-6F9E-4201-8CC1-08E170F6DCB2}"/>
              </a:ext>
            </a:extLst>
          </p:cNvPr>
          <p:cNvPicPr>
            <a:picLocks noChangeAspect="1"/>
          </p:cNvPicPr>
          <p:nvPr/>
        </p:nvPicPr>
        <p:blipFill>
          <a:blip r:embed="rId8"/>
          <a:stretch>
            <a:fillRect/>
          </a:stretch>
        </p:blipFill>
        <p:spPr>
          <a:xfrm>
            <a:off x="353961" y="5627804"/>
            <a:ext cx="4740051" cy="342930"/>
          </a:xfrm>
          <a:prstGeom prst="rect">
            <a:avLst/>
          </a:prstGeom>
        </p:spPr>
      </p:pic>
      <p:pic>
        <p:nvPicPr>
          <p:cNvPr id="2" name="Audio 1">
            <a:hlinkClick r:id="" action="ppaction://media"/>
            <a:extLst>
              <a:ext uri="{FF2B5EF4-FFF2-40B4-BE49-F238E27FC236}">
                <a16:creationId xmlns:a16="http://schemas.microsoft.com/office/drawing/2014/main" id="{C1A0769A-8AD8-4C26-AEFC-D84C668FCE44}"/>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103101338"/>
      </p:ext>
    </p:extLst>
  </p:cSld>
  <p:clrMapOvr>
    <a:masterClrMapping/>
  </p:clrMapOvr>
  <mc:AlternateContent xmlns:mc="http://schemas.openxmlformats.org/markup-compatibility/2006">
    <mc:Choice xmlns:p14="http://schemas.microsoft.com/office/powerpoint/2010/main" Requires="p14">
      <p:transition spd="slow" p14:dur="2000" advTm="32075"/>
    </mc:Choice>
    <mc:Fallback>
      <p:transition spd="slow" advTm="320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685800" y="764373"/>
            <a:ext cx="108204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sz="3200" dirty="0"/>
              <a:t>Unit Testing: Remove an item in the collection</a:t>
            </a:r>
            <a:endParaRPr sz="3200" dirty="0"/>
          </a:p>
        </p:txBody>
      </p:sp>
      <p:sp>
        <p:nvSpPr>
          <p:cNvPr id="196" name="Google Shape;196;g9504e29505_0_0"/>
          <p:cNvSpPr txBox="1">
            <a:spLocks noGrp="1"/>
          </p:cNvSpPr>
          <p:nvPr>
            <p:ph type="body" idx="1"/>
          </p:nvPr>
        </p:nvSpPr>
        <p:spPr>
          <a:xfrm>
            <a:off x="6213987" y="1913127"/>
            <a:ext cx="5292213" cy="4305633"/>
          </a:xfrm>
          <a:prstGeom prst="rect">
            <a:avLst/>
          </a:prstGeom>
          <a:noFill/>
          <a:ln>
            <a:noFill/>
          </a:ln>
        </p:spPr>
        <p:txBody>
          <a:bodyPr spcFirstLastPara="1" wrap="square" lIns="91425" tIns="45700" rIns="91425" bIns="45700" anchor="t" anchorCtr="0">
            <a:noAutofit/>
          </a:bodyPr>
          <a:lstStyle/>
          <a:p>
            <a:pPr marL="285750" indent="-285750"/>
            <a:r>
              <a:rPr lang="en-US" sz="1400" dirty="0"/>
              <a:t>Tests that an item can be removed from the collection</a:t>
            </a:r>
          </a:p>
          <a:p>
            <a:pPr marL="285750" indent="-285750"/>
            <a:r>
              <a:rPr lang="en-US" sz="1400" dirty="0"/>
              <a:t>Clear name of the test</a:t>
            </a:r>
          </a:p>
          <a:p>
            <a:pPr marL="285750" indent="-285750"/>
            <a:r>
              <a:rPr lang="en-US" sz="1400" dirty="0"/>
              <a:t>Comments to indicate what is occurring</a:t>
            </a:r>
          </a:p>
          <a:p>
            <a:pPr marL="285750" indent="-285750"/>
            <a:r>
              <a:rPr lang="en-US" sz="1400" dirty="0"/>
              <a:t>Uses assertions to verify results</a:t>
            </a:r>
          </a:p>
          <a:p>
            <a:pPr marL="285750" indent="-285750"/>
            <a:endParaRPr lang="en-US" sz="1400" dirty="0"/>
          </a:p>
          <a:p>
            <a:pPr marL="285750" indent="-285750"/>
            <a:r>
              <a:rPr lang="en-US" sz="1400" dirty="0"/>
              <a:t>Could Test to remove from middle or beginning </a:t>
            </a:r>
            <a:endParaRPr sz="1400"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Text&#10;&#10;Description automatically generated">
            <a:extLst>
              <a:ext uri="{FF2B5EF4-FFF2-40B4-BE49-F238E27FC236}">
                <a16:creationId xmlns:a16="http://schemas.microsoft.com/office/drawing/2014/main" id="{41C6D891-A112-4DFC-BFAD-F5B878BED28E}"/>
              </a:ext>
            </a:extLst>
          </p:cNvPr>
          <p:cNvPicPr>
            <a:picLocks noChangeAspect="1"/>
          </p:cNvPicPr>
          <p:nvPr/>
        </p:nvPicPr>
        <p:blipFill>
          <a:blip r:embed="rId7"/>
          <a:stretch>
            <a:fillRect/>
          </a:stretch>
        </p:blipFill>
        <p:spPr>
          <a:xfrm>
            <a:off x="830521" y="1913127"/>
            <a:ext cx="4198984" cy="2461473"/>
          </a:xfrm>
          <a:prstGeom prst="rect">
            <a:avLst/>
          </a:prstGeom>
        </p:spPr>
      </p:pic>
      <p:pic>
        <p:nvPicPr>
          <p:cNvPr id="5" name="Picture 4">
            <a:extLst>
              <a:ext uri="{FF2B5EF4-FFF2-40B4-BE49-F238E27FC236}">
                <a16:creationId xmlns:a16="http://schemas.microsoft.com/office/drawing/2014/main" id="{05E1D308-FF64-427A-9A11-7A492A850557}"/>
              </a:ext>
            </a:extLst>
          </p:cNvPr>
          <p:cNvPicPr>
            <a:picLocks noChangeAspect="1"/>
          </p:cNvPicPr>
          <p:nvPr/>
        </p:nvPicPr>
        <p:blipFill>
          <a:blip r:embed="rId8"/>
          <a:stretch>
            <a:fillRect/>
          </a:stretch>
        </p:blipFill>
        <p:spPr>
          <a:xfrm>
            <a:off x="830521" y="5090715"/>
            <a:ext cx="4709568" cy="327688"/>
          </a:xfrm>
          <a:prstGeom prst="rect">
            <a:avLst/>
          </a:prstGeom>
        </p:spPr>
      </p:pic>
      <p:pic>
        <p:nvPicPr>
          <p:cNvPr id="2" name="Audio 1">
            <a:hlinkClick r:id="" action="ppaction://media"/>
            <a:extLst>
              <a:ext uri="{FF2B5EF4-FFF2-40B4-BE49-F238E27FC236}">
                <a16:creationId xmlns:a16="http://schemas.microsoft.com/office/drawing/2014/main" id="{CD365323-B82E-44E0-93BD-49755A02B0D3}"/>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511152353"/>
      </p:ext>
    </p:extLst>
  </p:cSld>
  <p:clrMapOvr>
    <a:masterClrMapping/>
  </p:clrMapOvr>
  <mc:AlternateContent xmlns:mc="http://schemas.openxmlformats.org/markup-compatibility/2006">
    <mc:Choice xmlns:p14="http://schemas.microsoft.com/office/powerpoint/2010/main" Requires="p14">
      <p:transition spd="slow" p14:dur="2000" advTm="28021"/>
    </mc:Choice>
    <mc:Fallback>
      <p:transition spd="slow" advTm="28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03D320C-8F22-42F2-9DAC-458A9B94615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879"/>
    </mc:Choice>
    <mc:Fallback>
      <p:transition spd="slow" advTm="21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sz="1800" dirty="0" err="1"/>
              <a:t>DevSecOps</a:t>
            </a:r>
            <a:r>
              <a:rPr lang="en-US" sz="1800" dirty="0"/>
              <a:t> Pipeline shows the flow and order of phases through pre-production and production with an explanation of each phase along the process. </a:t>
            </a:r>
            <a:endParaRPr sz="1800" dirty="0"/>
          </a:p>
          <a:p>
            <a:pPr marL="685800" lvl="1" indent="-228600" algn="l" rtl="0">
              <a:lnSpc>
                <a:spcPct val="90000"/>
              </a:lnSpc>
              <a:spcBef>
                <a:spcPts val="500"/>
              </a:spcBef>
              <a:spcAft>
                <a:spcPts val="0"/>
              </a:spcAft>
              <a:buClr>
                <a:schemeClr val="lt1"/>
              </a:buClr>
              <a:buSzPts val="2000"/>
              <a:buChar char="•"/>
            </a:pPr>
            <a:r>
              <a:rPr lang="en-US" dirty="0"/>
              <a:t>External tools are automation tools that perform analysis on the code and application throughout the process.  They conform to SEI Cert standards and are chosen to represent the standards outlaid in the Security Policy.</a:t>
            </a:r>
          </a:p>
          <a:p>
            <a:pPr marL="1143000" lvl="2" indent="-228600">
              <a:buSzPts val="2000"/>
            </a:pPr>
            <a:r>
              <a:rPr lang="en-US" sz="1400" dirty="0"/>
              <a:t>May occur multiple times throughout the </a:t>
            </a:r>
            <a:r>
              <a:rPr lang="en-US" sz="1400" dirty="0" err="1"/>
              <a:t>DevSecOps</a:t>
            </a:r>
            <a:r>
              <a:rPr lang="en-US" sz="1400" dirty="0"/>
              <a:t> Pipeline.	</a:t>
            </a:r>
          </a:p>
          <a:p>
            <a:pPr marL="1600200" lvl="3" indent="-228600">
              <a:buSzPts val="2000"/>
            </a:pPr>
            <a:r>
              <a:rPr lang="en-US" sz="1200" dirty="0"/>
              <a:t>In Pre-Production, Build or Verify &amp; Test phases seem the most useful and appropriate location to run automation</a:t>
            </a:r>
          </a:p>
          <a:p>
            <a:pPr marL="1600200" lvl="3" indent="-228600">
              <a:buSzPts val="2000"/>
            </a:pPr>
            <a:r>
              <a:rPr lang="en-US" sz="1200" dirty="0"/>
              <a:t>In Production, can be run in any phase but at a minimum should be run in the Maintain &amp; Stabilize phase</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9A28D610-17EA-4F9C-8931-90679B88441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340"/>
    </mc:Choice>
    <mc:Fallback>
      <p:transition spd="slow" advTm="573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Apply sooner than later</a:t>
            </a:r>
          </a:p>
          <a:p>
            <a:pPr marL="685800" lvl="1" indent="-228600">
              <a:spcBef>
                <a:spcPts val="0"/>
              </a:spcBef>
              <a:buSzPts val="2000"/>
            </a:pPr>
            <a:r>
              <a:rPr lang="en-US" sz="1800" dirty="0"/>
              <a:t>Ensures entire team is on the same standards</a:t>
            </a:r>
          </a:p>
          <a:p>
            <a:pPr marL="685800" lvl="1" indent="-228600">
              <a:spcBef>
                <a:spcPts val="0"/>
              </a:spcBef>
              <a:buSzPts val="2000"/>
            </a:pPr>
            <a:r>
              <a:rPr lang="en-US" sz="1800" dirty="0"/>
              <a:t>Unified practices across the team</a:t>
            </a:r>
          </a:p>
          <a:p>
            <a:pPr marL="685800" lvl="1" indent="-228600">
              <a:spcBef>
                <a:spcPts val="0"/>
              </a:spcBef>
              <a:buSzPts val="2000"/>
            </a:pPr>
            <a:endParaRPr lang="en-US" sz="1800" dirty="0"/>
          </a:p>
          <a:p>
            <a:pPr marL="457200" lvl="1" indent="0">
              <a:spcBef>
                <a:spcPts val="0"/>
              </a:spcBef>
              <a:buSzPts val="2000"/>
              <a:buNone/>
            </a:pPr>
            <a:endParaRPr lang="en-US" sz="1800" dirty="0"/>
          </a:p>
          <a:p>
            <a:pPr marL="228600" lvl="0" indent="-228600" algn="l" rtl="0">
              <a:lnSpc>
                <a:spcPct val="90000"/>
              </a:lnSpc>
              <a:spcBef>
                <a:spcPts val="0"/>
              </a:spcBef>
              <a:spcAft>
                <a:spcPts val="0"/>
              </a:spcAft>
              <a:buClr>
                <a:schemeClr val="lt1"/>
              </a:buClr>
              <a:buSzPts val="2000"/>
              <a:buChar char="•"/>
            </a:pPr>
            <a:r>
              <a:rPr lang="en-US" sz="2000" dirty="0"/>
              <a:t>Building security in while developing</a:t>
            </a:r>
          </a:p>
          <a:p>
            <a:pPr marL="685800" lvl="1" indent="-228600">
              <a:spcBef>
                <a:spcPts val="0"/>
              </a:spcBef>
              <a:buSzPts val="2000"/>
            </a:pPr>
            <a:r>
              <a:rPr lang="en-US" dirty="0"/>
              <a:t>More efficient</a:t>
            </a:r>
          </a:p>
          <a:p>
            <a:pPr marL="685800" lvl="1" indent="-228600">
              <a:spcBef>
                <a:spcPts val="0"/>
              </a:spcBef>
              <a:buSzPts val="2000"/>
            </a:pPr>
            <a:r>
              <a:rPr lang="en-US" dirty="0"/>
              <a:t>Costly to leave to the end</a:t>
            </a:r>
          </a:p>
          <a:p>
            <a:pPr marL="685800" lvl="1" indent="-228600">
              <a:spcBef>
                <a:spcPts val="0"/>
              </a:spcBef>
              <a:buSzPts val="2000"/>
            </a:pPr>
            <a:r>
              <a:rPr lang="en-US" dirty="0"/>
              <a:t>More room for error if left for later</a:t>
            </a:r>
          </a:p>
          <a:p>
            <a:pPr marL="0" indent="0">
              <a:spcBef>
                <a:spcPts val="0"/>
              </a:spcBef>
              <a:buSzPts val="2000"/>
              <a:buNone/>
            </a:pPr>
            <a:endParaRPr lang="en-US" dirty="0"/>
          </a:p>
          <a:p>
            <a:pPr marL="0" indent="0">
              <a:spcBef>
                <a:spcPts val="0"/>
              </a:spcBef>
              <a:buSzPts val="2000"/>
              <a:buNone/>
            </a:pPr>
            <a:endParaRPr lang="en-US" dirty="0"/>
          </a:p>
          <a:p>
            <a:pPr marL="685800" lvl="1" indent="-228600">
              <a:spcBef>
                <a:spcPts val="0"/>
              </a:spcBef>
              <a:buSzPts val="2000"/>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A743D3FF-4088-432D-8857-A8AF97340A3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0739"/>
    </mc:Choice>
    <mc:Fallback>
      <p:transition spd="slow" advTm="50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dirty="0"/>
              <a:t>Current Gaps:</a:t>
            </a:r>
          </a:p>
          <a:p>
            <a:pPr marL="1600200" lvl="3" indent="-228600">
              <a:spcBef>
                <a:spcPts val="0"/>
              </a:spcBef>
            </a:pPr>
            <a:r>
              <a:rPr lang="en-US" sz="1200" dirty="0"/>
              <a:t>No unified standard set of rules to follow</a:t>
            </a:r>
          </a:p>
          <a:p>
            <a:pPr marL="1600200" lvl="3" indent="-228600">
              <a:spcBef>
                <a:spcPts val="0"/>
              </a:spcBef>
            </a:pPr>
            <a:r>
              <a:rPr lang="en-US" sz="1200" dirty="0"/>
              <a:t>Vulnerability and Exploit testing may or may not take place</a:t>
            </a:r>
          </a:p>
          <a:p>
            <a:pPr marL="1600200" lvl="3" indent="-228600">
              <a:spcBef>
                <a:spcPts val="0"/>
              </a:spcBef>
            </a:pPr>
            <a:r>
              <a:rPr lang="en-US" sz="1200" dirty="0"/>
              <a:t>Development Team members can act independently of each other</a:t>
            </a:r>
          </a:p>
          <a:p>
            <a:pPr marL="2057400" lvl="4" indent="-228600">
              <a:spcBef>
                <a:spcPts val="0"/>
              </a:spcBef>
            </a:pPr>
            <a:r>
              <a:rPr lang="en-US" sz="1200" dirty="0"/>
              <a:t>Merge issues present</a:t>
            </a:r>
          </a:p>
          <a:p>
            <a:pPr marL="2057400" lvl="4" indent="-228600">
              <a:spcBef>
                <a:spcPts val="0"/>
              </a:spcBef>
            </a:pPr>
            <a:endParaRPr lang="en-US" sz="1200" dirty="0"/>
          </a:p>
          <a:p>
            <a:pPr marL="1143000" lvl="2" indent="-228600">
              <a:spcBef>
                <a:spcPts val="0"/>
              </a:spcBef>
            </a:pPr>
            <a:r>
              <a:rPr lang="en-US" sz="1600" dirty="0"/>
              <a:t>Proposed Changes:</a:t>
            </a:r>
          </a:p>
          <a:p>
            <a:pPr marL="1600200" lvl="3" indent="-228600">
              <a:spcBef>
                <a:spcPts val="0"/>
              </a:spcBef>
            </a:pPr>
            <a:r>
              <a:rPr lang="en-US" sz="1200" dirty="0"/>
              <a:t>Unified Principles and Standards defined at the start of the Project</a:t>
            </a:r>
          </a:p>
          <a:p>
            <a:pPr marL="1600200" lvl="3" indent="-228600">
              <a:spcBef>
                <a:spcPts val="0"/>
              </a:spcBef>
            </a:pPr>
            <a:r>
              <a:rPr lang="en-US" sz="1200" dirty="0"/>
              <a:t>All team members agree and sign off to follow the security policy</a:t>
            </a:r>
          </a:p>
          <a:p>
            <a:pPr marL="1600200" lvl="3" indent="-228600">
              <a:spcBef>
                <a:spcPts val="0"/>
              </a:spcBef>
            </a:pPr>
            <a:r>
              <a:rPr lang="en-US" sz="1200" dirty="0"/>
              <a:t>Security built-in during development phases</a:t>
            </a:r>
          </a:p>
          <a:p>
            <a:pPr marL="2057400" lvl="4" indent="-228600">
              <a:spcBef>
                <a:spcPts val="0"/>
              </a:spcBef>
            </a:pPr>
            <a:r>
              <a:rPr lang="en-US" sz="1200" dirty="0"/>
              <a:t>Unit testing frameworks to be mandatory</a:t>
            </a:r>
          </a:p>
          <a:p>
            <a:pPr marL="1600200" lvl="3" indent="-228600">
              <a:spcBef>
                <a:spcPts val="0"/>
              </a:spcBef>
            </a:pPr>
            <a:r>
              <a:rPr lang="en-US" sz="1200" dirty="0"/>
              <a:t>Plan how to use and implement security practices</a:t>
            </a:r>
          </a:p>
          <a:p>
            <a:pPr marL="2057400" lvl="4" indent="-228600">
              <a:spcBef>
                <a:spcPts val="0"/>
              </a:spcBef>
            </a:pPr>
            <a:r>
              <a:rPr lang="en-US" sz="1200" dirty="0"/>
              <a:t>Refer to Microsoft Security Development Lifecycle as an example of good planning (Positive Technologies, 2020)</a:t>
            </a:r>
          </a:p>
          <a:p>
            <a:pPr marL="1371600" lvl="3" indent="0">
              <a:spcBef>
                <a:spcPts val="0"/>
              </a:spcBef>
              <a:buNone/>
            </a:pPr>
            <a:endParaRPr lang="en-US" sz="1200" dirty="0"/>
          </a:p>
          <a:p>
            <a:pPr marL="1600200" lvl="3" indent="-228600">
              <a:spcBef>
                <a:spcPts val="0"/>
              </a:spcBef>
            </a:pPr>
            <a:endParaRPr lang="en-US" sz="12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picture containing diagram&#10;&#10;Description automatically generated">
            <a:extLst>
              <a:ext uri="{FF2B5EF4-FFF2-40B4-BE49-F238E27FC236}">
                <a16:creationId xmlns:a16="http://schemas.microsoft.com/office/drawing/2014/main" id="{B089216D-AF7A-49B6-86F0-2F80FA2E0717}"/>
              </a:ext>
            </a:extLst>
          </p:cNvPr>
          <p:cNvPicPr>
            <a:picLocks noChangeAspect="1"/>
          </p:cNvPicPr>
          <p:nvPr/>
        </p:nvPicPr>
        <p:blipFill>
          <a:blip r:embed="rId7"/>
          <a:stretch>
            <a:fillRect/>
          </a:stretch>
        </p:blipFill>
        <p:spPr>
          <a:xfrm>
            <a:off x="3612838" y="4836551"/>
            <a:ext cx="4716940" cy="1452472"/>
          </a:xfrm>
          <a:prstGeom prst="rect">
            <a:avLst/>
          </a:prstGeom>
        </p:spPr>
      </p:pic>
      <p:pic>
        <p:nvPicPr>
          <p:cNvPr id="2" name="Audio 1">
            <a:hlinkClick r:id="" action="ppaction://media"/>
            <a:extLst>
              <a:ext uri="{FF2B5EF4-FFF2-40B4-BE49-F238E27FC236}">
                <a16:creationId xmlns:a16="http://schemas.microsoft.com/office/drawing/2014/main" id="{D3349597-ECC9-4414-96FF-2A09FCBE39B6}"/>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3580"/>
    </mc:Choice>
    <mc:Fallback>
      <p:transition spd="slow" advTm="435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Adoption of Principles and Standards</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sz="1800" dirty="0"/>
              <a:t>New threats created daily</a:t>
            </a:r>
          </a:p>
          <a:p>
            <a:pPr marL="685800" lvl="1" indent="-228600">
              <a:spcBef>
                <a:spcPts val="0"/>
              </a:spcBef>
              <a:buSzPts val="2200"/>
            </a:pPr>
            <a:r>
              <a:rPr lang="en-US" sz="1600" dirty="0"/>
              <a:t>Hypervigilance</a:t>
            </a:r>
          </a:p>
          <a:p>
            <a:pPr marL="228600" indent="-228600">
              <a:spcBef>
                <a:spcPts val="0"/>
              </a:spcBef>
              <a:buSzPts val="2200"/>
            </a:pPr>
            <a:endParaRPr lang="en-US" sz="1800" dirty="0"/>
          </a:p>
          <a:p>
            <a:pPr marL="228600" indent="-228600">
              <a:spcBef>
                <a:spcPts val="0"/>
              </a:spcBef>
              <a:buSzPts val="2200"/>
            </a:pPr>
            <a:r>
              <a:rPr lang="en-US" sz="1800" dirty="0"/>
              <a:t>Incorporate security early</a:t>
            </a:r>
          </a:p>
          <a:p>
            <a:pPr marL="228600" indent="-228600">
              <a:spcBef>
                <a:spcPts val="0"/>
              </a:spcBef>
              <a:buSzPts val="2200"/>
            </a:pPr>
            <a:endParaRPr lang="en-US" sz="1800" dirty="0"/>
          </a:p>
          <a:p>
            <a:pPr marL="228600" indent="-228600">
              <a:spcBef>
                <a:spcPts val="0"/>
              </a:spcBef>
              <a:buSzPts val="2200"/>
            </a:pPr>
            <a:r>
              <a:rPr lang="en-US" sz="1800" dirty="0"/>
              <a:t>Unify and Standardize team and practices</a:t>
            </a: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804CE9BB-2C69-439D-9105-F8B9A1B9F1D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0304"/>
    </mc:Choice>
    <mc:Fallback>
      <p:transition spd="slow" advTm="503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Carnegie Mellon University. (2020). Confluence. SEI CERT Coding Standards - CERT Secure Coding - Confluence. Retrieved April 13, 2022, from https://wiki.sei.cmu.edu/confluence/display/seccode/SEI+CERT+Coding+Standards </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Positive Technologies. (2020, November 27). How to approach Secure Software Development. Secure Software Development: Best Practices and Methodologies for Secure SDL (</a:t>
            </a:r>
            <a:r>
              <a:rPr lang="en-US" dirty="0" err="1"/>
              <a:t>LifeCycle</a:t>
            </a:r>
            <a:r>
              <a:rPr lang="en-US" dirty="0"/>
              <a:t>). Retrieved April 13, 2022, from https://www.ptsecurity.com/ww-en/analytics/knowledge-base/how-to-approach-secure-software-development/ </a:t>
            </a:r>
            <a:endParaRPr dirty="0"/>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7E3DB03F-6541-4BDB-B117-6DBA6D54925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599"/>
    </mc:Choice>
    <mc:Fallback>
      <p:transition spd="slow" advTm="115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This policy serves as a guide and framework to standardize development practices, guidelines, standards, and security principles for development projects. The development of which arose from the need to mandate a standardized and unified policy for securely coding and developing moving forward.                                                                             </a:t>
            </a:r>
          </a:p>
          <a:p>
            <a:pPr marL="685800" lvl="0" indent="0" algn="l" rtl="0">
              <a:lnSpc>
                <a:spcPct val="90000"/>
              </a:lnSpc>
              <a:spcBef>
                <a:spcPts val="0"/>
              </a:spcBef>
              <a:spcAft>
                <a:spcPts val="0"/>
              </a:spcAft>
              <a:buSzPts val="1800"/>
              <a:buNone/>
            </a:pP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2799567" y="3764071"/>
            <a:ext cx="6894118" cy="2825680"/>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13A1925-6504-4505-901D-0B45B7679EA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8478"/>
    </mc:Choice>
    <mc:Fallback>
      <p:transition spd="slow" advTm="284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sz="2000" dirty="0">
                <a:solidFill>
                  <a:srgbClr val="FFFFFF"/>
                </a:solidFill>
              </a:rPr>
              <a:t>Likely/Unlikely:</a:t>
            </a:r>
          </a:p>
          <a:p>
            <a:pPr marL="228600" lvl="0" indent="0" algn="l" rtl="0">
              <a:lnSpc>
                <a:spcPct val="107916"/>
              </a:lnSpc>
              <a:spcBef>
                <a:spcPts val="0"/>
              </a:spcBef>
              <a:spcAft>
                <a:spcPts val="0"/>
              </a:spcAft>
              <a:buSzPts val="1800"/>
              <a:buNone/>
            </a:pPr>
            <a:r>
              <a:rPr lang="en-US" sz="1200" dirty="0">
                <a:solidFill>
                  <a:srgbClr val="FFFFFF"/>
                </a:solidFill>
              </a:rPr>
              <a:t>Determined by the likelihood an issue would arise related to that standard.  Generally marked as likely or Probable in SEI Cert guides.</a:t>
            </a:r>
          </a:p>
          <a:p>
            <a:pPr marL="228600" lvl="0" indent="0" algn="l" rtl="0">
              <a:lnSpc>
                <a:spcPct val="107916"/>
              </a:lnSpc>
              <a:spcBef>
                <a:spcPts val="0"/>
              </a:spcBef>
              <a:spcAft>
                <a:spcPts val="0"/>
              </a:spcAft>
              <a:buSzPts val="1800"/>
              <a:buNone/>
            </a:pPr>
            <a:endParaRPr lang="en-US" sz="1200" dirty="0">
              <a:solidFill>
                <a:srgbClr val="FFFFFF"/>
              </a:solidFill>
            </a:endParaRPr>
          </a:p>
          <a:p>
            <a:pPr marL="228600" lvl="0" indent="0" algn="l" rtl="0">
              <a:lnSpc>
                <a:spcPct val="107916"/>
              </a:lnSpc>
              <a:spcBef>
                <a:spcPts val="0"/>
              </a:spcBef>
              <a:spcAft>
                <a:spcPts val="0"/>
              </a:spcAft>
              <a:buSzPts val="1800"/>
              <a:buNone/>
            </a:pPr>
            <a:r>
              <a:rPr lang="en-US" sz="2000" dirty="0">
                <a:solidFill>
                  <a:srgbClr val="FFFFFF"/>
                </a:solidFill>
              </a:rPr>
              <a:t>Priority/Low:</a:t>
            </a:r>
          </a:p>
          <a:p>
            <a:pPr marL="228600" lvl="0" indent="0" algn="l" rtl="0">
              <a:lnSpc>
                <a:spcPct val="107916"/>
              </a:lnSpc>
              <a:spcBef>
                <a:spcPts val="0"/>
              </a:spcBef>
              <a:spcAft>
                <a:spcPts val="0"/>
              </a:spcAft>
              <a:buSzPts val="1800"/>
              <a:buNone/>
            </a:pPr>
            <a:r>
              <a:rPr lang="en-US" sz="1200" dirty="0">
                <a:solidFill>
                  <a:srgbClr val="FFFFFF"/>
                </a:solidFill>
              </a:rPr>
              <a:t>SEI Cert guides have assigned them P# values in regard to how they should be handled for priority.  Anything P6 or higher is marked as priority. Below P6 is low priority. </a:t>
            </a:r>
            <a:endParaRPr sz="1200" dirty="0"/>
          </a:p>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3556602866"/>
              </p:ext>
            </p:extLst>
          </p:nvPr>
        </p:nvGraphicFramePr>
        <p:xfrm>
          <a:off x="3171900" y="2561050"/>
          <a:ext cx="7835225" cy="396385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STD-001-CPP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STD-002-CPP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STD-004-CPP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STD-005-CPP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STD-006-CPP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STD-007-CPP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STD-008-CPP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STD-010-CPP</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STD-001-CPP (P8)</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STD-002-CPP (P18)</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STD-003-CPP(P6)</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STD-004-CPP(P18)</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STD-005-CPP(P6)</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STD-008-CPP (P9)</a:t>
                      </a:r>
                    </a:p>
                    <a:p>
                      <a:pPr marL="0" marR="0" lvl="0" indent="0" algn="ctr" rtl="0">
                        <a:lnSpc>
                          <a:spcPct val="100000"/>
                        </a:lnSpc>
                        <a:spcBef>
                          <a:spcPts val="0"/>
                        </a:spcBef>
                        <a:spcAft>
                          <a:spcPts val="0"/>
                        </a:spcAft>
                        <a:buClr>
                          <a:srgbClr val="000000"/>
                        </a:buClr>
                        <a:buSzPts val="3600"/>
                        <a:buFont typeface="Arial"/>
                        <a:buNone/>
                      </a:pPr>
                      <a:endParaRPr sz="1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STD-006-CPP(P4)</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STD-007-CPP (P4)</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STD-009-CPP(P4)</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STD-010-CPP(P4)</a:t>
                      </a:r>
                      <a:endParaRPr sz="1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STD-003-CPP</a:t>
                      </a:r>
                    </a:p>
                    <a:p>
                      <a:pPr marL="0" marR="0" lvl="0" indent="0" algn="ctr" rtl="0">
                        <a:lnSpc>
                          <a:spcPct val="100000"/>
                        </a:lnSpc>
                        <a:spcBef>
                          <a:spcPts val="0"/>
                        </a:spcBef>
                        <a:spcAft>
                          <a:spcPts val="0"/>
                        </a:spcAft>
                        <a:buClr>
                          <a:srgbClr val="000000"/>
                        </a:buClr>
                        <a:buSzPts val="3600"/>
                        <a:buFont typeface="Arial"/>
                        <a:buNone/>
                      </a:pPr>
                      <a:r>
                        <a:rPr lang="en-US" sz="1200" u="none" strike="noStrike" cap="none" dirty="0">
                          <a:solidFill>
                            <a:srgbClr val="FFD966"/>
                          </a:solidFill>
                        </a:rPr>
                        <a:t>STD-009-CPP</a:t>
                      </a:r>
                      <a:endParaRPr sz="1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0F32C578-8666-4827-A096-5D38F2A4630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272"/>
    </mc:Choice>
    <mc:Fallback>
      <p:transition spd="slow" advTm="29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2" name="Text Placeholder 1">
            <a:extLst>
              <a:ext uri="{FF2B5EF4-FFF2-40B4-BE49-F238E27FC236}">
                <a16:creationId xmlns:a16="http://schemas.microsoft.com/office/drawing/2014/main" id="{2BEC50BB-0920-4467-ABBF-8B4D88222879}"/>
              </a:ext>
            </a:extLst>
          </p:cNvPr>
          <p:cNvSpPr>
            <a:spLocks noGrp="1"/>
          </p:cNvSpPr>
          <p:nvPr>
            <p:ph type="body" idx="1"/>
          </p:nvPr>
        </p:nvSpPr>
        <p:spPr/>
        <p:txBody>
          <a:bodyPr>
            <a:normAutofit/>
          </a:bodyPr>
          <a:lstStyle/>
          <a:p>
            <a:r>
              <a:rPr lang="en-US" dirty="0"/>
              <a:t>1) Validate Input Data</a:t>
            </a:r>
          </a:p>
          <a:p>
            <a:pPr lvl="1"/>
            <a:r>
              <a:rPr lang="en-US" sz="1400" i="1" dirty="0"/>
              <a:t>STD-002-CPP, STD-003-CPP</a:t>
            </a:r>
          </a:p>
          <a:p>
            <a:r>
              <a:rPr lang="en-US" dirty="0"/>
              <a:t>2) Heed Compiler Warnings</a:t>
            </a:r>
          </a:p>
          <a:p>
            <a:pPr lvl="1"/>
            <a:r>
              <a:rPr lang="en-US" sz="1400" i="1" dirty="0"/>
              <a:t>STD-001-CPP</a:t>
            </a:r>
          </a:p>
          <a:p>
            <a:r>
              <a:rPr lang="en-US" dirty="0"/>
              <a:t>3) Architect and Design for Security</a:t>
            </a:r>
          </a:p>
          <a:p>
            <a:pPr lvl="1"/>
            <a:r>
              <a:rPr lang="en-US" sz="1400" i="1" dirty="0"/>
              <a:t>STD-010-CPP</a:t>
            </a:r>
          </a:p>
          <a:p>
            <a:r>
              <a:rPr lang="en-US" dirty="0"/>
              <a:t>4)Keep It Simple</a:t>
            </a:r>
          </a:p>
          <a:p>
            <a:pPr lvl="1"/>
            <a:r>
              <a:rPr lang="en-US" sz="1400" i="1" dirty="0"/>
              <a:t>STD-008-CPP</a:t>
            </a:r>
          </a:p>
          <a:p>
            <a:r>
              <a:rPr lang="en-US" dirty="0"/>
              <a:t>5) Default Deny</a:t>
            </a:r>
          </a:p>
          <a:p>
            <a:pPr marL="571500" lvl="1" indent="0">
              <a:buNone/>
            </a:pPr>
            <a:endParaRPr lang="en-US" sz="1400" i="1" dirty="0"/>
          </a:p>
        </p:txBody>
      </p:sp>
      <p:sp>
        <p:nvSpPr>
          <p:cNvPr id="3" name="Text Placeholder 2">
            <a:extLst>
              <a:ext uri="{FF2B5EF4-FFF2-40B4-BE49-F238E27FC236}">
                <a16:creationId xmlns:a16="http://schemas.microsoft.com/office/drawing/2014/main" id="{882367BE-563E-4C04-99B4-D8453AE87D5D}"/>
              </a:ext>
            </a:extLst>
          </p:cNvPr>
          <p:cNvSpPr>
            <a:spLocks noGrp="1"/>
          </p:cNvSpPr>
          <p:nvPr>
            <p:ph type="body" idx="2"/>
          </p:nvPr>
        </p:nvSpPr>
        <p:spPr/>
        <p:txBody>
          <a:bodyPr>
            <a:normAutofit fontScale="92500" lnSpcReduction="20000"/>
          </a:bodyPr>
          <a:lstStyle/>
          <a:p>
            <a:r>
              <a:rPr lang="en-US" dirty="0"/>
              <a:t>6) Adhere to the Principle of Least Privilege</a:t>
            </a:r>
          </a:p>
          <a:p>
            <a:pPr marL="571500" lvl="1" indent="0">
              <a:buNone/>
            </a:pPr>
            <a:endParaRPr lang="en-US" sz="1500" i="1" dirty="0"/>
          </a:p>
          <a:p>
            <a:r>
              <a:rPr lang="en-US" dirty="0"/>
              <a:t>7) Sanitize Data Sent to Other Systems</a:t>
            </a:r>
          </a:p>
          <a:p>
            <a:pPr lvl="1"/>
            <a:r>
              <a:rPr lang="en-US" sz="1500" i="1" dirty="0"/>
              <a:t>Standard: STD-004-CPP, STD-006-CPP, STD-009-CPP</a:t>
            </a:r>
          </a:p>
          <a:p>
            <a:r>
              <a:rPr lang="en-US" dirty="0"/>
              <a:t>8)Practice Defense in Depth</a:t>
            </a:r>
          </a:p>
          <a:p>
            <a:pPr marL="571500" lvl="1" indent="0">
              <a:buNone/>
            </a:pPr>
            <a:endParaRPr lang="en-US" sz="1500" i="1" dirty="0"/>
          </a:p>
          <a:p>
            <a:r>
              <a:rPr lang="en-US" dirty="0"/>
              <a:t>9) Use Effective Quality Assurance Techniques</a:t>
            </a:r>
          </a:p>
          <a:p>
            <a:pPr lvl="1"/>
            <a:r>
              <a:rPr lang="en-US" sz="1500" i="1" dirty="0"/>
              <a:t>STD-003-CPP, STD-004-CPP, STD-007-CPP, STD-009-CPP, STD-010-CPP</a:t>
            </a:r>
          </a:p>
          <a:p>
            <a:r>
              <a:rPr lang="en-US" dirty="0"/>
              <a:t>10)Adopt a Secure Coding Standard</a:t>
            </a:r>
          </a:p>
          <a:p>
            <a:pPr lvl="1"/>
            <a:r>
              <a:rPr lang="en-US" sz="1500" i="1" dirty="0"/>
              <a:t>STD-001-CPP, STD-005-CPP,STD-006-CPP, STD-010-CPP</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B0A39695-1B12-4EDE-A846-638E6FC6D48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9468"/>
    </mc:Choice>
    <mc:Fallback>
      <p:transition spd="slow" advTm="139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STD-005-CPP : Allocate sufficient memory for an object</a:t>
            </a:r>
          </a:p>
          <a:p>
            <a:pPr marL="228600" lvl="0" indent="-228600" algn="l" rtl="0">
              <a:lnSpc>
                <a:spcPct val="90000"/>
              </a:lnSpc>
              <a:spcBef>
                <a:spcPts val="0"/>
              </a:spcBef>
              <a:spcAft>
                <a:spcPts val="0"/>
              </a:spcAft>
              <a:buClr>
                <a:schemeClr val="lt1"/>
              </a:buClr>
              <a:buSzPts val="2000"/>
              <a:buChar char="•"/>
            </a:pPr>
            <a:r>
              <a:rPr lang="en-US" sz="2000" dirty="0"/>
              <a:t>STD-002-CPP : Sufficient space for character data from strings</a:t>
            </a:r>
          </a:p>
          <a:p>
            <a:pPr marL="228600" lvl="0" indent="-228600" algn="l" rtl="0">
              <a:lnSpc>
                <a:spcPct val="90000"/>
              </a:lnSpc>
              <a:spcBef>
                <a:spcPts val="0"/>
              </a:spcBef>
              <a:spcAft>
                <a:spcPts val="0"/>
              </a:spcAft>
              <a:buClr>
                <a:schemeClr val="lt1"/>
              </a:buClr>
              <a:buSzPts val="2000"/>
              <a:buChar char="•"/>
            </a:pPr>
            <a:r>
              <a:rPr lang="en-US" sz="2000" dirty="0"/>
              <a:t>STD-004-CPP : Sanitize data passed to complex subsystems</a:t>
            </a:r>
          </a:p>
          <a:p>
            <a:pPr marL="228600" lvl="0" indent="-228600" algn="l" rtl="0">
              <a:lnSpc>
                <a:spcPct val="90000"/>
              </a:lnSpc>
              <a:spcBef>
                <a:spcPts val="0"/>
              </a:spcBef>
              <a:spcAft>
                <a:spcPts val="0"/>
              </a:spcAft>
              <a:buClr>
                <a:schemeClr val="lt1"/>
              </a:buClr>
              <a:buSzPts val="2000"/>
              <a:buChar char="•"/>
            </a:pPr>
            <a:r>
              <a:rPr lang="en-US" sz="2000" dirty="0"/>
              <a:t>STD-003-CPP : Range check element access</a:t>
            </a:r>
          </a:p>
          <a:p>
            <a:pPr marL="228600" lvl="0" indent="-228600" algn="l" rtl="0">
              <a:lnSpc>
                <a:spcPct val="90000"/>
              </a:lnSpc>
              <a:spcBef>
                <a:spcPts val="0"/>
              </a:spcBef>
              <a:spcAft>
                <a:spcPts val="0"/>
              </a:spcAft>
              <a:buClr>
                <a:schemeClr val="lt1"/>
              </a:buClr>
              <a:buSzPts val="2000"/>
              <a:buChar char="•"/>
            </a:pPr>
            <a:r>
              <a:rPr lang="en-US" sz="2000" dirty="0"/>
              <a:t>STD-001-CPP : Application of operators expecting a certain data type</a:t>
            </a:r>
          </a:p>
          <a:p>
            <a:pPr marL="228600" lvl="0" indent="-228600" algn="l" rtl="0">
              <a:lnSpc>
                <a:spcPct val="90000"/>
              </a:lnSpc>
              <a:spcBef>
                <a:spcPts val="0"/>
              </a:spcBef>
              <a:spcAft>
                <a:spcPts val="0"/>
              </a:spcAft>
              <a:buClr>
                <a:schemeClr val="lt1"/>
              </a:buClr>
              <a:buSzPts val="2000"/>
              <a:buChar char="•"/>
            </a:pPr>
            <a:r>
              <a:rPr lang="en-US" sz="2000" dirty="0"/>
              <a:t>STD-009-CPP : Close files when they are no longer needed</a:t>
            </a:r>
          </a:p>
          <a:p>
            <a:pPr marL="228600" lvl="0" indent="-228600" algn="l" rtl="0">
              <a:lnSpc>
                <a:spcPct val="90000"/>
              </a:lnSpc>
              <a:spcBef>
                <a:spcPts val="0"/>
              </a:spcBef>
              <a:spcAft>
                <a:spcPts val="0"/>
              </a:spcAft>
              <a:buClr>
                <a:schemeClr val="lt1"/>
              </a:buClr>
              <a:buSzPts val="2000"/>
              <a:buChar char="•"/>
            </a:pPr>
            <a:r>
              <a:rPr lang="en-US" sz="2000" dirty="0"/>
              <a:t>STD-006-CPP : Do not abruptly terminate a program</a:t>
            </a:r>
          </a:p>
          <a:p>
            <a:pPr marL="228600" lvl="0" indent="-228600" algn="l" rtl="0">
              <a:lnSpc>
                <a:spcPct val="90000"/>
              </a:lnSpc>
              <a:spcBef>
                <a:spcPts val="0"/>
              </a:spcBef>
              <a:spcAft>
                <a:spcPts val="0"/>
              </a:spcAft>
              <a:buClr>
                <a:schemeClr val="lt1"/>
              </a:buClr>
              <a:buSzPts val="2000"/>
              <a:buChar char="•"/>
            </a:pPr>
            <a:r>
              <a:rPr lang="en-US" sz="2000" dirty="0"/>
              <a:t>STD-007-CPP : Handle all exceptions</a:t>
            </a:r>
          </a:p>
          <a:p>
            <a:pPr marL="228600" lvl="0" indent="-228600" algn="l" rtl="0">
              <a:lnSpc>
                <a:spcPct val="90000"/>
              </a:lnSpc>
              <a:spcBef>
                <a:spcPts val="0"/>
              </a:spcBef>
              <a:spcAft>
                <a:spcPts val="0"/>
              </a:spcAft>
              <a:buClr>
                <a:schemeClr val="lt1"/>
              </a:buClr>
              <a:buSzPts val="2000"/>
              <a:buChar char="•"/>
            </a:pPr>
            <a:r>
              <a:rPr lang="en-US" sz="2000" dirty="0"/>
              <a:t>STD-010-CPP : Avoid deadlock by locking in a predefined order</a:t>
            </a:r>
          </a:p>
          <a:p>
            <a:pPr marL="228600" lvl="0" indent="-228600" algn="l" rtl="0">
              <a:lnSpc>
                <a:spcPct val="90000"/>
              </a:lnSpc>
              <a:spcBef>
                <a:spcPts val="0"/>
              </a:spcBef>
              <a:spcAft>
                <a:spcPts val="0"/>
              </a:spcAft>
              <a:buClr>
                <a:schemeClr val="lt1"/>
              </a:buClr>
              <a:buSzPts val="2000"/>
              <a:buChar char="•"/>
            </a:pPr>
            <a:r>
              <a:rPr lang="en-US" sz="2000" dirty="0"/>
              <a:t>STD-008-CPP : Copy operations must not mutate source</a:t>
            </a:r>
          </a:p>
          <a:p>
            <a:pPr marL="228600" lvl="0" indent="-228600" algn="l" rtl="0">
              <a:lnSpc>
                <a:spcPct val="90000"/>
              </a:lnSpc>
              <a:spcBef>
                <a:spcPts val="0"/>
              </a:spcBef>
              <a:spcAft>
                <a:spcPts val="0"/>
              </a:spcAft>
              <a:buClr>
                <a:schemeClr val="lt1"/>
              </a:buClr>
              <a:buSzPts val="2000"/>
              <a:buChar char="•"/>
            </a:pPr>
            <a:endParaRPr lang="en-US" sz="2000" dirty="0"/>
          </a:p>
          <a:p>
            <a:pPr marL="457200" lvl="1" indent="0">
              <a:spcBef>
                <a:spcPts val="0"/>
              </a:spcBef>
              <a:buSzPts val="2000"/>
              <a:buNone/>
            </a:pPr>
            <a:r>
              <a:rPr lang="en-US" i="1" dirty="0"/>
              <a:t>		Standard are Sorted by Highest Severity, Highest Remediation Cost, 				Highest Likelihood, and Highest Priority.   </a:t>
            </a:r>
            <a:endParaRPr i="1"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7BBCD4A1-FBFA-4DF1-B0B9-54E4D4FBA36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528"/>
    </mc:Choice>
    <mc:Fallback>
      <p:transition spd="slow" advTm="18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In Rest</a:t>
            </a:r>
          </a:p>
          <a:p>
            <a:pPr marL="685800" lvl="1" indent="-228600">
              <a:spcBef>
                <a:spcPts val="0"/>
              </a:spcBef>
              <a:buSzPts val="2000"/>
            </a:pPr>
            <a:r>
              <a:rPr lang="en-US" sz="1800" dirty="0"/>
              <a:t>This is the process of protecting data that is not actively in use by way of algorithms generally.  This policy applies as it is a means of protecting data that’s not being used.</a:t>
            </a:r>
          </a:p>
          <a:p>
            <a:pPr marL="685800" lvl="1" indent="-228600">
              <a:spcBef>
                <a:spcPts val="0"/>
              </a:spcBef>
              <a:buSzPts val="2000"/>
            </a:pPr>
            <a:endParaRPr lang="en-US" sz="1800" dirty="0"/>
          </a:p>
          <a:p>
            <a:pPr marL="457200" lvl="1" indent="0">
              <a:spcBef>
                <a:spcPts val="0"/>
              </a:spcBef>
              <a:buSzPts val="2000"/>
              <a:buNone/>
            </a:pPr>
            <a:endParaRPr lang="en-US" sz="1800" dirty="0"/>
          </a:p>
          <a:p>
            <a:pPr marL="228600" lvl="0" indent="-228600" algn="l" rtl="0">
              <a:lnSpc>
                <a:spcPct val="90000"/>
              </a:lnSpc>
              <a:spcBef>
                <a:spcPts val="0"/>
              </a:spcBef>
              <a:spcAft>
                <a:spcPts val="0"/>
              </a:spcAft>
              <a:buClr>
                <a:schemeClr val="lt1"/>
              </a:buClr>
              <a:buSzPts val="2000"/>
              <a:buChar char="•"/>
            </a:pPr>
            <a:r>
              <a:rPr lang="en-US" sz="2000" dirty="0"/>
              <a:t>At Flight</a:t>
            </a:r>
          </a:p>
          <a:p>
            <a:pPr marL="685800" lvl="1" indent="-228600">
              <a:spcBef>
                <a:spcPts val="0"/>
              </a:spcBef>
              <a:buSzPts val="2000"/>
            </a:pPr>
            <a:r>
              <a:rPr lang="en-US" sz="1800" dirty="0"/>
              <a:t>This is the process of protecting data that is in transit from one location to another.  This may occur in the form of encrypted packets or secured transit methods. </a:t>
            </a:r>
          </a:p>
          <a:p>
            <a:pPr marL="685800" lvl="1" indent="-228600">
              <a:spcBef>
                <a:spcPts val="0"/>
              </a:spcBef>
              <a:buSzPts val="2000"/>
            </a:pPr>
            <a:endParaRPr lang="en-US" sz="1800" dirty="0"/>
          </a:p>
          <a:p>
            <a:pPr marL="457200" lvl="1" indent="0">
              <a:spcBef>
                <a:spcPts val="0"/>
              </a:spcBef>
              <a:buSzPts val="2000"/>
              <a:buNone/>
            </a:pPr>
            <a:endParaRPr lang="en-US" sz="1800" dirty="0"/>
          </a:p>
          <a:p>
            <a:pPr marL="228600" lvl="0" indent="-228600" algn="l" rtl="0">
              <a:lnSpc>
                <a:spcPct val="90000"/>
              </a:lnSpc>
              <a:spcBef>
                <a:spcPts val="0"/>
              </a:spcBef>
              <a:spcAft>
                <a:spcPts val="0"/>
              </a:spcAft>
              <a:buClr>
                <a:schemeClr val="lt1"/>
              </a:buClr>
              <a:buSzPts val="2000"/>
              <a:buChar char="•"/>
            </a:pPr>
            <a:r>
              <a:rPr lang="en-US" sz="2000" dirty="0"/>
              <a:t>In Use</a:t>
            </a:r>
          </a:p>
          <a:p>
            <a:pPr marL="685800" lvl="1" indent="-228600">
              <a:spcBef>
                <a:spcPts val="0"/>
              </a:spcBef>
              <a:buSzPts val="2000"/>
            </a:pPr>
            <a:r>
              <a:rPr lang="en-US" sz="1800" dirty="0"/>
              <a:t>This is the process of protecting data that is active and often placed in volatile storage mediums.</a:t>
            </a:r>
            <a:endParaRPr sz="18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72C28072-5B0B-4971-B6F1-3FB97FA1D38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970"/>
    </mc:Choice>
    <mc:Fallback>
      <p:transition spd="slow" advTm="55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a:t>
            </a:r>
          </a:p>
          <a:p>
            <a:pPr marL="685800" lvl="1" indent="-228600">
              <a:spcBef>
                <a:spcPts val="0"/>
              </a:spcBef>
              <a:buSzPts val="2400"/>
            </a:pPr>
            <a:r>
              <a:rPr lang="en-US" sz="2200" dirty="0"/>
              <a:t>This process is part of security framework of identifying who is trying to access a system. </a:t>
            </a:r>
          </a:p>
          <a:p>
            <a:pPr marL="685800" lvl="1" indent="-228600">
              <a:spcBef>
                <a:spcPts val="0"/>
              </a:spcBef>
              <a:buSzPts val="2400"/>
            </a:pPr>
            <a:endParaRPr lang="en-US" sz="2200" dirty="0"/>
          </a:p>
          <a:p>
            <a:pPr marL="457200" lvl="1" indent="0">
              <a:spcBef>
                <a:spcPts val="0"/>
              </a:spcBef>
              <a:buSzPts val="2400"/>
              <a:buNone/>
            </a:pPr>
            <a:endParaRPr lang="en-US" sz="2200" dirty="0"/>
          </a:p>
          <a:p>
            <a:pPr marL="228600" lvl="0" indent="-228600" algn="l" rtl="0">
              <a:lnSpc>
                <a:spcPct val="90000"/>
              </a:lnSpc>
              <a:spcBef>
                <a:spcPts val="0"/>
              </a:spcBef>
              <a:spcAft>
                <a:spcPts val="0"/>
              </a:spcAft>
              <a:buClr>
                <a:schemeClr val="lt1"/>
              </a:buClr>
              <a:buSzPts val="2400"/>
              <a:buChar char="•"/>
            </a:pPr>
            <a:r>
              <a:rPr lang="en-US" sz="2400" dirty="0"/>
              <a:t>Authorization</a:t>
            </a:r>
          </a:p>
          <a:p>
            <a:pPr marL="685800" lvl="1" indent="-228600">
              <a:spcBef>
                <a:spcPts val="0"/>
              </a:spcBef>
              <a:buSzPts val="2400"/>
            </a:pPr>
            <a:r>
              <a:rPr lang="en-US" sz="2200" dirty="0"/>
              <a:t>This process dictates what the user can see and determines the security policies that are active for that user.</a:t>
            </a:r>
          </a:p>
          <a:p>
            <a:pPr marL="685800" lvl="1" indent="-228600">
              <a:spcBef>
                <a:spcPts val="0"/>
              </a:spcBef>
              <a:buSzPts val="2400"/>
            </a:pPr>
            <a:endParaRPr lang="en-US" sz="2200" dirty="0"/>
          </a:p>
          <a:p>
            <a:pPr marL="457200" lvl="1" indent="0">
              <a:spcBef>
                <a:spcPts val="0"/>
              </a:spcBef>
              <a:buSzPts val="2400"/>
              <a:buNone/>
            </a:pPr>
            <a:endParaRPr lang="en-US" sz="2200" dirty="0"/>
          </a:p>
          <a:p>
            <a:pPr marL="228600" lvl="0" indent="-228600" algn="l" rtl="0">
              <a:lnSpc>
                <a:spcPct val="90000"/>
              </a:lnSpc>
              <a:spcBef>
                <a:spcPts val="0"/>
              </a:spcBef>
              <a:spcAft>
                <a:spcPts val="0"/>
              </a:spcAft>
              <a:buClr>
                <a:schemeClr val="lt1"/>
              </a:buClr>
              <a:buSzPts val="2400"/>
              <a:buChar char="•"/>
            </a:pPr>
            <a:r>
              <a:rPr lang="en-US" sz="2400" dirty="0"/>
              <a:t>Accounting</a:t>
            </a:r>
          </a:p>
          <a:p>
            <a:pPr marL="685800" lvl="1" indent="-228600">
              <a:spcBef>
                <a:spcPts val="0"/>
              </a:spcBef>
              <a:buSzPts val="2400"/>
            </a:pPr>
            <a:r>
              <a:rPr lang="en-US" dirty="0"/>
              <a:t>This is the process of logging and tracking all events and actions taken. </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8A3E38DF-8A1F-43AF-B1E7-BC70F6F8322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500"/>
    </mc:Choice>
    <mc:Fallback>
      <p:transition spd="slow" advTm="55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366254" y="764373"/>
            <a:ext cx="11139946"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sz="3200" dirty="0"/>
              <a:t>Unit Testing: Checks for out of Range Exception </a:t>
            </a:r>
            <a:endParaRPr sz="3200" dirty="0"/>
          </a:p>
        </p:txBody>
      </p:sp>
      <p:sp>
        <p:nvSpPr>
          <p:cNvPr id="196" name="Google Shape;196;g9504e29505_0_0"/>
          <p:cNvSpPr txBox="1">
            <a:spLocks noGrp="1"/>
          </p:cNvSpPr>
          <p:nvPr>
            <p:ph type="body" idx="1"/>
          </p:nvPr>
        </p:nvSpPr>
        <p:spPr>
          <a:xfrm>
            <a:off x="6931742" y="2194560"/>
            <a:ext cx="4574457" cy="4024200"/>
          </a:xfrm>
          <a:prstGeom prst="rect">
            <a:avLst/>
          </a:prstGeom>
          <a:noFill/>
          <a:ln>
            <a:noFill/>
          </a:ln>
        </p:spPr>
        <p:txBody>
          <a:bodyPr spcFirstLastPara="1" wrap="square" lIns="91425" tIns="45700" rIns="91425" bIns="45700" anchor="t" anchorCtr="0">
            <a:noAutofit/>
          </a:bodyPr>
          <a:lstStyle/>
          <a:p>
            <a:pPr marL="285750" indent="-285750"/>
            <a:r>
              <a:rPr lang="en-US" sz="1400" dirty="0"/>
              <a:t>Checks for range </a:t>
            </a:r>
            <a:r>
              <a:rPr lang="en-US" sz="1400"/>
              <a:t>exception error (STD-002-CPP, STD-007-CPP)</a:t>
            </a:r>
            <a:endParaRPr lang="en-US" sz="1400" dirty="0"/>
          </a:p>
          <a:p>
            <a:pPr marL="285750" indent="-285750"/>
            <a:r>
              <a:rPr lang="en-US" sz="1400" dirty="0"/>
              <a:t>Clear testing name</a:t>
            </a:r>
          </a:p>
          <a:p>
            <a:pPr marL="285750" indent="-285750"/>
            <a:r>
              <a:rPr lang="en-US" sz="1400" dirty="0"/>
              <a:t>Comments all actions occurring</a:t>
            </a:r>
          </a:p>
          <a:p>
            <a:pPr marL="285750" indent="-285750"/>
            <a:r>
              <a:rPr lang="en-US" sz="1400" dirty="0"/>
              <a:t>Uses a try block for a negative test</a:t>
            </a:r>
          </a:p>
          <a:p>
            <a:pPr marL="285750" indent="-285750"/>
            <a:r>
              <a:rPr lang="en-US" sz="1400" dirty="0"/>
              <a:t>Uses expect statement </a:t>
            </a:r>
          </a:p>
          <a:p>
            <a:pPr marL="285750" indent="-285750"/>
            <a:endParaRPr lang="en-US" sz="1400" dirty="0"/>
          </a:p>
          <a:p>
            <a:pPr marL="285750" indent="-285750"/>
            <a:r>
              <a:rPr lang="en-US" sz="1400" dirty="0"/>
              <a:t>Could expand to change size if exception caught</a:t>
            </a:r>
            <a:endParaRPr sz="1400"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Text&#10;&#10;Description automatically generated">
            <a:extLst>
              <a:ext uri="{FF2B5EF4-FFF2-40B4-BE49-F238E27FC236}">
                <a16:creationId xmlns:a16="http://schemas.microsoft.com/office/drawing/2014/main" id="{B7EA7209-3A6B-4802-85B6-25D2DBBE5AC3}"/>
              </a:ext>
            </a:extLst>
          </p:cNvPr>
          <p:cNvPicPr>
            <a:picLocks noChangeAspect="1"/>
          </p:cNvPicPr>
          <p:nvPr/>
        </p:nvPicPr>
        <p:blipFill>
          <a:blip r:embed="rId7"/>
          <a:stretch>
            <a:fillRect/>
          </a:stretch>
        </p:blipFill>
        <p:spPr>
          <a:xfrm>
            <a:off x="366254" y="2194560"/>
            <a:ext cx="6386051" cy="2628309"/>
          </a:xfrm>
          <a:prstGeom prst="rect">
            <a:avLst/>
          </a:prstGeom>
        </p:spPr>
      </p:pic>
      <p:pic>
        <p:nvPicPr>
          <p:cNvPr id="5" name="Picture 4" descr="Text&#10;&#10;Description automatically generated">
            <a:extLst>
              <a:ext uri="{FF2B5EF4-FFF2-40B4-BE49-F238E27FC236}">
                <a16:creationId xmlns:a16="http://schemas.microsoft.com/office/drawing/2014/main" id="{E3CA0DB8-12EC-44FF-BB26-6EE310B74200}"/>
              </a:ext>
            </a:extLst>
          </p:cNvPr>
          <p:cNvPicPr>
            <a:picLocks noChangeAspect="1"/>
          </p:cNvPicPr>
          <p:nvPr/>
        </p:nvPicPr>
        <p:blipFill>
          <a:blip r:embed="rId8"/>
          <a:stretch>
            <a:fillRect/>
          </a:stretch>
        </p:blipFill>
        <p:spPr>
          <a:xfrm>
            <a:off x="366254" y="5030492"/>
            <a:ext cx="6386051" cy="820067"/>
          </a:xfrm>
          <a:prstGeom prst="rect">
            <a:avLst/>
          </a:prstGeom>
        </p:spPr>
      </p:pic>
      <p:pic>
        <p:nvPicPr>
          <p:cNvPr id="2" name="Audio 1">
            <a:hlinkClick r:id="" action="ppaction://media"/>
            <a:extLst>
              <a:ext uri="{FF2B5EF4-FFF2-40B4-BE49-F238E27FC236}">
                <a16:creationId xmlns:a16="http://schemas.microsoft.com/office/drawing/2014/main" id="{6A428C37-176E-4EB2-90D8-22834B1A07E7}"/>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0486"/>
    </mc:Choice>
    <mc:Fallback>
      <p:transition spd="slow" advTm="50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0" y="764373"/>
            <a:ext cx="115062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sz="3200" dirty="0"/>
              <a:t>Unit Testing: Add Single Value to Collection</a:t>
            </a:r>
            <a:endParaRPr sz="3200"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Text&#10;&#10;Description automatically generated">
            <a:extLst>
              <a:ext uri="{FF2B5EF4-FFF2-40B4-BE49-F238E27FC236}">
                <a16:creationId xmlns:a16="http://schemas.microsoft.com/office/drawing/2014/main" id="{5DFE3E07-C698-4B49-B750-AB442156722A}"/>
              </a:ext>
            </a:extLst>
          </p:cNvPr>
          <p:cNvPicPr>
            <a:picLocks noChangeAspect="1"/>
          </p:cNvPicPr>
          <p:nvPr/>
        </p:nvPicPr>
        <p:blipFill>
          <a:blip r:embed="rId7"/>
          <a:stretch>
            <a:fillRect/>
          </a:stretch>
        </p:blipFill>
        <p:spPr>
          <a:xfrm>
            <a:off x="605591" y="2720599"/>
            <a:ext cx="6408975" cy="2537680"/>
          </a:xfrm>
          <a:prstGeom prst="rect">
            <a:avLst/>
          </a:prstGeom>
        </p:spPr>
      </p:pic>
      <p:pic>
        <p:nvPicPr>
          <p:cNvPr id="5" name="Picture 4">
            <a:extLst>
              <a:ext uri="{FF2B5EF4-FFF2-40B4-BE49-F238E27FC236}">
                <a16:creationId xmlns:a16="http://schemas.microsoft.com/office/drawing/2014/main" id="{B0D7ABD4-9192-4972-8A91-12AA28892BA5}"/>
              </a:ext>
            </a:extLst>
          </p:cNvPr>
          <p:cNvPicPr>
            <a:picLocks noChangeAspect="1"/>
          </p:cNvPicPr>
          <p:nvPr/>
        </p:nvPicPr>
        <p:blipFill>
          <a:blip r:embed="rId8"/>
          <a:stretch>
            <a:fillRect/>
          </a:stretch>
        </p:blipFill>
        <p:spPr>
          <a:xfrm>
            <a:off x="605591" y="5651112"/>
            <a:ext cx="4580017" cy="320068"/>
          </a:xfrm>
          <a:prstGeom prst="rect">
            <a:avLst/>
          </a:prstGeom>
        </p:spPr>
      </p:pic>
      <p:sp>
        <p:nvSpPr>
          <p:cNvPr id="6" name="TextBox 5">
            <a:extLst>
              <a:ext uri="{FF2B5EF4-FFF2-40B4-BE49-F238E27FC236}">
                <a16:creationId xmlns:a16="http://schemas.microsoft.com/office/drawing/2014/main" id="{BF3CD00D-442C-4866-BEE0-2D60A8AD3AD0}"/>
              </a:ext>
            </a:extLst>
          </p:cNvPr>
          <p:cNvSpPr txBox="1"/>
          <p:nvPr/>
        </p:nvSpPr>
        <p:spPr>
          <a:xfrm>
            <a:off x="7014565" y="2720599"/>
            <a:ext cx="4956109" cy="2677656"/>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dirty="0">
                <a:solidFill>
                  <a:schemeClr val="bg1"/>
                </a:solidFill>
                <a:latin typeface="Century Gothic" panose="020B0502020202020204" pitchFamily="34" charset="0"/>
              </a:rPr>
              <a:t>Tests the ability to add a single value to a collection</a:t>
            </a:r>
          </a:p>
          <a:p>
            <a:pPr>
              <a:buClr>
                <a:schemeClr val="bg1"/>
              </a:buClr>
            </a:pPr>
            <a:endParaRPr lang="en-US" dirty="0">
              <a:solidFill>
                <a:schemeClr val="bg1"/>
              </a:solidFill>
              <a:latin typeface="Century Gothic" panose="020B0502020202020204" pitchFamily="34" charset="0"/>
            </a:endParaRPr>
          </a:p>
          <a:p>
            <a:pPr marL="285750" lvl="6" indent="-285750">
              <a:buClr>
                <a:schemeClr val="bg1"/>
              </a:buClr>
              <a:buFont typeface="Arial" panose="020B0604020202020204" pitchFamily="34" charset="0"/>
              <a:buChar char="•"/>
            </a:pPr>
            <a:r>
              <a:rPr lang="en-US" dirty="0">
                <a:solidFill>
                  <a:schemeClr val="bg1"/>
                </a:solidFill>
                <a:latin typeface="Century Gothic" panose="020B0502020202020204" pitchFamily="34" charset="0"/>
              </a:rPr>
              <a:t>Clear Name of Unit test</a:t>
            </a:r>
          </a:p>
          <a:p>
            <a:pPr>
              <a:buClr>
                <a:schemeClr val="bg1"/>
              </a:buClr>
            </a:pPr>
            <a:endParaRPr lang="en-US" dirty="0">
              <a:solidFill>
                <a:schemeClr val="bg1"/>
              </a:solidFill>
              <a:latin typeface="Century Gothic" panose="020B0502020202020204" pitchFamily="34" charset="0"/>
            </a:endParaRPr>
          </a:p>
          <a:p>
            <a:pPr marL="285750" lvl="1" indent="-285750">
              <a:buClr>
                <a:schemeClr val="bg1"/>
              </a:buClr>
              <a:buFont typeface="Arial" panose="020B0604020202020204" pitchFamily="34" charset="0"/>
              <a:buChar char="•"/>
            </a:pPr>
            <a:r>
              <a:rPr lang="en-US" dirty="0">
                <a:solidFill>
                  <a:schemeClr val="bg1"/>
                </a:solidFill>
                <a:latin typeface="Century Gothic" panose="020B0502020202020204" pitchFamily="34" charset="0"/>
              </a:rPr>
              <a:t>Comments To indicate what is happening</a:t>
            </a:r>
          </a:p>
          <a:p>
            <a:pPr>
              <a:buClr>
                <a:schemeClr val="bg1"/>
              </a:buClr>
            </a:pPr>
            <a:endParaRPr lang="en-US" dirty="0">
              <a:solidFill>
                <a:schemeClr val="bg1"/>
              </a:solidFill>
              <a:latin typeface="Century Gothic" panose="020B0502020202020204" pitchFamily="34" charset="0"/>
            </a:endParaRPr>
          </a:p>
          <a:p>
            <a:pPr marL="285750" lvl="2" indent="-285750">
              <a:buClr>
                <a:schemeClr val="bg1"/>
              </a:buClr>
              <a:buFont typeface="Arial" panose="020B0604020202020204" pitchFamily="34" charset="0"/>
              <a:buChar char="•"/>
            </a:pPr>
            <a:r>
              <a:rPr lang="en-US" dirty="0">
                <a:solidFill>
                  <a:schemeClr val="bg1"/>
                </a:solidFill>
                <a:latin typeface="Century Gothic" panose="020B0502020202020204" pitchFamily="34" charset="0"/>
              </a:rPr>
              <a:t>Performs the task with an assertion</a:t>
            </a:r>
          </a:p>
          <a:p>
            <a:pPr>
              <a:buClr>
                <a:schemeClr val="bg1"/>
              </a:buClr>
            </a:pPr>
            <a:endParaRPr lang="en-US" dirty="0">
              <a:solidFill>
                <a:schemeClr val="bg1"/>
              </a:solidFill>
              <a:latin typeface="Century Gothic" panose="020B0502020202020204" pitchFamily="34" charset="0"/>
            </a:endParaRPr>
          </a:p>
          <a:p>
            <a:pPr marL="285750" indent="-285750">
              <a:buClr>
                <a:schemeClr val="bg1"/>
              </a:buClr>
              <a:buFont typeface="Arial" panose="020B0604020202020204" pitchFamily="34" charset="0"/>
              <a:buChar char="•"/>
            </a:pPr>
            <a:r>
              <a:rPr lang="en-US" dirty="0">
                <a:solidFill>
                  <a:schemeClr val="bg1"/>
                </a:solidFill>
                <a:latin typeface="Century Gothic" panose="020B0502020202020204" pitchFamily="34" charset="0"/>
              </a:rPr>
              <a:t>Verifies the result by assertion</a:t>
            </a:r>
          </a:p>
          <a:p>
            <a:pPr marL="285750" indent="-285750">
              <a:buClr>
                <a:schemeClr val="bg1"/>
              </a:buClr>
              <a:buFont typeface="Arial" panose="020B0604020202020204" pitchFamily="34" charset="0"/>
              <a:buChar char="•"/>
            </a:pPr>
            <a:endParaRPr lang="en-US" dirty="0">
              <a:solidFill>
                <a:schemeClr val="bg1"/>
              </a:solidFill>
              <a:latin typeface="Century Gothic" panose="020B0502020202020204" pitchFamily="34" charset="0"/>
            </a:endParaRPr>
          </a:p>
          <a:p>
            <a:pPr marL="285750" indent="-285750">
              <a:buClr>
                <a:schemeClr val="bg1"/>
              </a:buClr>
              <a:buFont typeface="Arial" panose="020B0604020202020204" pitchFamily="34" charset="0"/>
              <a:buChar char="•"/>
            </a:pPr>
            <a:endParaRPr lang="en-US" dirty="0">
              <a:solidFill>
                <a:schemeClr val="bg1"/>
              </a:solidFill>
              <a:latin typeface="Century Gothic" panose="020B0502020202020204" pitchFamily="34" charset="0"/>
            </a:endParaRPr>
          </a:p>
          <a:p>
            <a:pPr marL="285750" indent="-285750">
              <a:buClr>
                <a:schemeClr val="bg1"/>
              </a:buClr>
              <a:buFont typeface="Arial" panose="020B0604020202020204" pitchFamily="34" charset="0"/>
              <a:buChar char="•"/>
            </a:pPr>
            <a:r>
              <a:rPr lang="en-US" dirty="0">
                <a:solidFill>
                  <a:schemeClr val="bg1"/>
                </a:solidFill>
                <a:latin typeface="Century Gothic" panose="020B0502020202020204" pitchFamily="34" charset="0"/>
              </a:rPr>
              <a:t>Could test for non-integer values</a:t>
            </a:r>
          </a:p>
        </p:txBody>
      </p:sp>
      <p:pic>
        <p:nvPicPr>
          <p:cNvPr id="4" name="Audio 3">
            <a:hlinkClick r:id="" action="ppaction://media"/>
            <a:extLst>
              <a:ext uri="{FF2B5EF4-FFF2-40B4-BE49-F238E27FC236}">
                <a16:creationId xmlns:a16="http://schemas.microsoft.com/office/drawing/2014/main" id="{161FA924-5723-48AC-842B-6EC251A4B170}"/>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910687116"/>
      </p:ext>
    </p:extLst>
  </p:cSld>
  <p:clrMapOvr>
    <a:masterClrMapping/>
  </p:clrMapOvr>
  <mc:AlternateContent xmlns:mc="http://schemas.openxmlformats.org/markup-compatibility/2006">
    <mc:Choice xmlns:p14="http://schemas.microsoft.com/office/powerpoint/2010/main" Requires="p14">
      <p:transition spd="slow" p14:dur="2000" advTm="25541"/>
    </mc:Choice>
    <mc:Fallback>
      <p:transition spd="slow" advTm="25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487</TotalTime>
  <Words>2959</Words>
  <Application>Microsoft Office PowerPoint</Application>
  <PresentationFormat>Widescreen</PresentationFormat>
  <Paragraphs>192</Paragraphs>
  <Slides>17</Slides>
  <Notes>17</Notes>
  <HiddenSlides>0</HiddenSlides>
  <MMClips>17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Century Gothic</vt:lpstr>
      <vt:lpstr>Arial</vt:lpstr>
      <vt:lpstr>Calibri</vt:lpstr>
      <vt:lpstr>Vapor Trail</vt:lpstr>
      <vt:lpstr>Green Pace</vt:lpstr>
      <vt:lpstr>OVERVIEW: DEFENSE IN DEPTH</vt:lpstr>
      <vt:lpstr>THREATS MATRIX</vt:lpstr>
      <vt:lpstr>10 PRINCIPLES</vt:lpstr>
      <vt:lpstr>CODING STANDARDS</vt:lpstr>
      <vt:lpstr>ENCRYPTION POLICIES</vt:lpstr>
      <vt:lpstr>TRIPLE-A POLICIES</vt:lpstr>
      <vt:lpstr>Unit Testing: Checks for out of Range Exception </vt:lpstr>
      <vt:lpstr>Unit Testing: Add Single Value to Collection</vt:lpstr>
      <vt:lpstr>Unit Testing: Verify max size is large enough for entries</vt:lpstr>
      <vt:lpstr>Unit Testing: Remove an item in the collection</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C.S. Gollnick</cp:lastModifiedBy>
  <cp:revision>18</cp:revision>
  <dcterms:created xsi:type="dcterms:W3CDTF">2020-08-19T17:59:24Z</dcterms:created>
  <dcterms:modified xsi:type="dcterms:W3CDTF">2022-04-16T16:37:32Z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